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64" r:id="rId3"/>
    <p:sldId id="348" r:id="rId4"/>
    <p:sldId id="265" r:id="rId5"/>
    <p:sldId id="317" r:id="rId6"/>
    <p:sldId id="316" r:id="rId7"/>
    <p:sldId id="309" r:id="rId8"/>
    <p:sldId id="341" r:id="rId9"/>
    <p:sldId id="320" r:id="rId10"/>
    <p:sldId id="297" r:id="rId11"/>
    <p:sldId id="312" r:id="rId12"/>
    <p:sldId id="313" r:id="rId13"/>
    <p:sldId id="314" r:id="rId14"/>
    <p:sldId id="343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5" r:id="rId23"/>
    <p:sldId id="336" r:id="rId24"/>
    <p:sldId id="349" r:id="rId25"/>
    <p:sldId id="325" r:id="rId26"/>
    <p:sldId id="268" r:id="rId27"/>
    <p:sldId id="303" r:id="rId28"/>
    <p:sldId id="337" r:id="rId29"/>
    <p:sldId id="338" r:id="rId30"/>
  </p:sldIdLst>
  <p:sldSz cx="9144000" cy="6858000" type="screen4x3"/>
  <p:notesSz cx="6954838" cy="92408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  <a:srgbClr val="66FFFF"/>
    <a:srgbClr val="FF0000"/>
    <a:srgbClr val="FF00FF"/>
    <a:srgbClr val="00FFFF"/>
    <a:srgbClr val="00FF00"/>
    <a:srgbClr val="5F5F5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61" autoAdjust="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D95187-F9B3-44D1-BCDA-F8E1C38A34C4}" type="datetimeFigureOut">
              <a:rPr lang="en-US"/>
              <a:pPr>
                <a:defRPr/>
              </a:pPr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4A9F13-B75B-4E69-9D00-E9A9DAFE1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783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E04F4C-3478-42E5-A22C-7A72F203EE1A}" type="datetimeFigureOut">
              <a:rPr lang="en-US"/>
              <a:pPr>
                <a:defRPr/>
              </a:pPr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247BEA-B115-4DA3-B3F3-179D7B393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4DBA110-1ECC-4956-872F-FE68A8AA24FB}" type="slidenum">
              <a:rPr lang="en-CA" altLang="en-US" sz="1200"/>
              <a:pPr eaLnBrk="1" hangingPunct="1"/>
              <a:t>14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17757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7B9DF-E3C6-4DF1-9EA0-4995EBF146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41641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05EBA-D96E-452D-BEFA-53B4FD68E6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61914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B0F3A-A44A-47E2-A6C6-77D3D6195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84100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3DF51-5613-4BC0-BA3C-9EEBB031CE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8245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524D1-6CCB-455C-97D0-5A6381DAD5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9332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E730-5CAC-4E51-8E2A-95D2E3D82D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5093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E4B10-6ADF-491D-95B6-29AF28CA8C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0703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D73B0-01CA-4A39-8631-5C501A240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26625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C8658-E2AD-4DA5-A38A-E36638B36D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2023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B42A3-3B80-4AF0-AE41-255D2AA286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22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8176-B0F2-4098-A800-D6F07D70AB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0074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CB6D941-E96A-40CA-B57C-18500EAD364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RI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424" y="228600"/>
            <a:ext cx="4597400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Optics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2159000"/>
            <a:ext cx="8382000" cy="4114800"/>
          </a:xfrm>
        </p:spPr>
        <p:txBody>
          <a:bodyPr/>
          <a:lstStyle/>
          <a:p>
            <a:pPr marL="609600" indent="-609600" algn="ctr" eaLnBrk="1" hangingPunct="1"/>
            <a:r>
              <a:rPr lang="en-GB" altLang="en-US" b="1" dirty="0" smtClean="0"/>
              <a:t>In this unit:</a:t>
            </a:r>
          </a:p>
          <a:p>
            <a:pPr marL="609600" indent="-609600" eaLnBrk="1" hangingPunct="1"/>
            <a:endParaRPr lang="en-GB" altLang="en-US" b="1" dirty="0" smtClean="0"/>
          </a:p>
          <a:p>
            <a:pPr marL="609600" indent="-609600" eaLnBrk="1" hangingPunct="1">
              <a:buFontTx/>
              <a:buAutoNum type="arabicParenR"/>
            </a:pPr>
            <a:r>
              <a:rPr lang="en-GB" altLang="en-US" b="1" i="1" dirty="0" smtClean="0"/>
              <a:t>Properties of light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altLang="en-US" b="1" i="1" dirty="0" smtClean="0"/>
              <a:t>Reflection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altLang="en-US" b="1" i="1" dirty="0" smtClean="0"/>
              <a:t>Lenses</a:t>
            </a:r>
            <a:endParaRPr lang="en-GB" altLang="en-US" b="1" i="1" dirty="0" smtClean="0"/>
          </a:p>
          <a:p>
            <a:pPr marL="609600" indent="-609600" eaLnBrk="1" hangingPunct="1">
              <a:buFontTx/>
              <a:buAutoNum type="arabicParenR"/>
            </a:pPr>
            <a:r>
              <a:rPr lang="en-GB" altLang="en-US" b="1" i="1" dirty="0" smtClean="0"/>
              <a:t>And applications of </a:t>
            </a:r>
            <a:r>
              <a:rPr lang="en-GB" altLang="en-US" b="1" i="1" dirty="0" smtClean="0"/>
              <a:t>optics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GB" altLang="en-US" b="1" i="1" dirty="0" smtClean="0"/>
              <a:t>Refraction</a:t>
            </a:r>
          </a:p>
          <a:p>
            <a:pPr marL="0" indent="0" eaLnBrk="1" hangingPunct="1"/>
            <a:endParaRPr lang="en-GB" altLang="en-US" b="1" i="1" dirty="0" smtClean="0"/>
          </a:p>
          <a:p>
            <a:pPr marL="609600" indent="-609600" eaLnBrk="1" hangingPunct="1"/>
            <a:endParaRPr lang="en-GB" altLang="en-US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dirty="0">
                <a:latin typeface="Arial" panose="020B0604020202020204" pitchFamily="34" charset="0"/>
              </a:rPr>
              <a:t>Forming Images with a Plane Mirror</a:t>
            </a:r>
          </a:p>
        </p:txBody>
      </p:sp>
      <p:pic>
        <p:nvPicPr>
          <p:cNvPr id="30723" name="Picture 3" descr="FG26_0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32001"/>
          <a:stretch>
            <a:fillRect/>
          </a:stretch>
        </p:blipFill>
        <p:spPr bwMode="auto">
          <a:xfrm>
            <a:off x="431800" y="3429000"/>
            <a:ext cx="82804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05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Light reflected from the flower and vase hits the mirror. Obeying the law of reflection, it enters the eye. The eye interprets the ray as having had a straight-line path, and sees the image behind the mirror.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Line 3"/>
          <p:cNvSpPr>
            <a:spLocks noChangeShapeType="1"/>
          </p:cNvSpPr>
          <p:nvPr/>
        </p:nvSpPr>
        <p:spPr bwMode="auto">
          <a:xfrm flipH="1">
            <a:off x="4465638" y="3719513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H="1">
            <a:off x="4495800" y="31242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495800" y="2971800"/>
            <a:ext cx="1219200" cy="19812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152400" y="28194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2743200"/>
            <a:ext cx="2362200" cy="6858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Plane Mirrors</a:t>
            </a:r>
            <a:b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(flat mirrors)</a:t>
            </a:r>
          </a:p>
        </p:txBody>
      </p:sp>
      <p:pic>
        <p:nvPicPr>
          <p:cNvPr id="41993" name="Picture 9" descr="plane mirror colo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4" name="Picture 10" descr="so0010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-228600" y="11430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990600"/>
            <a:ext cx="2133600" cy="152400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5410200" y="408305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How do we see images in </a:t>
            </a:r>
            <a:r>
              <a:rPr lang="en-US" altLang="en-US" sz="1800">
                <a:solidFill>
                  <a:srgbClr val="93EFFB"/>
                </a:solidFill>
                <a:latin typeface="Arial" panose="020B0604020202020204" pitchFamily="34" charset="0"/>
              </a:rPr>
              <a:t>mirrors</a:t>
            </a:r>
            <a:r>
              <a:rPr lang="en-US" altLang="en-US" sz="1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55556E-6 L 0.25833 0.18889 " pathEditMode="relative" ptsTypes="AA">
                                      <p:cBhvr>
                                        <p:cTn id="6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44444E-6 L -0.125 0.08889 " pathEditMode="relative" ptsTypes="AA">
                                      <p:cBhvr>
                                        <p:cTn id="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3334 0.08889 " pathEditMode="relative" ptsTypes="AA">
                                      <p:cBhvr>
                                        <p:cTn id="12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1217 0.0465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4" grpId="0" animBg="1"/>
      <p:bldP spid="61446" grpId="0" animBg="1"/>
      <p:bldP spid="61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e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plane mirror colo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so0010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2438400"/>
            <a:ext cx="457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86000" y="3429000"/>
            <a:ext cx="2181225" cy="6000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Plane Mirrors</a:t>
            </a:r>
            <a:b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(flat mirrors)</a:t>
            </a:r>
          </a:p>
        </p:txBody>
      </p:sp>
      <p:pic>
        <p:nvPicPr>
          <p:cNvPr id="43017" name="Picture 9" descr="so0010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133600" y="24384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722438" y="3429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354763" y="3429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0" y="51054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CC00"/>
                </a:solidFill>
                <a:latin typeface="Arial" panose="020B0604020202020204" pitchFamily="34" charset="0"/>
              </a:rPr>
              <a:t>Light </a:t>
            </a:r>
            <a:r>
              <a:rPr lang="en-US" altLang="en-US" sz="2000">
                <a:latin typeface="Arial" panose="020B0604020202020204" pitchFamily="34" charset="0"/>
              </a:rPr>
              <a:t>reflected off the </a:t>
            </a:r>
            <a:r>
              <a:rPr lang="en-US" altLang="en-US" sz="2000">
                <a:solidFill>
                  <a:srgbClr val="93EFFB"/>
                </a:solidFill>
                <a:latin typeface="Arial" panose="020B0604020202020204" pitchFamily="34" charset="0"/>
              </a:rPr>
              <a:t>mirror</a:t>
            </a:r>
            <a:r>
              <a:rPr lang="en-US" altLang="en-US" sz="2000">
                <a:latin typeface="Arial" panose="020B0604020202020204" pitchFamily="34" charset="0"/>
              </a:rPr>
              <a:t> converges to form an image in the eye.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10200" y="408305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How do we see images in </a:t>
            </a:r>
            <a:r>
              <a:rPr lang="en-US" altLang="en-US" sz="1800">
                <a:solidFill>
                  <a:srgbClr val="93EFFB"/>
                </a:solidFill>
                <a:latin typeface="Arial" panose="020B0604020202020204" pitchFamily="34" charset="0"/>
              </a:rPr>
              <a:t>mirrors</a:t>
            </a:r>
            <a:r>
              <a:rPr lang="en-US" altLang="en-US" sz="1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5334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 descr="plane mirror colo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638" y="1968500"/>
            <a:ext cx="973137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4495800" y="2438400"/>
            <a:ext cx="2286000" cy="12954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V="1">
            <a:off x="4419600" y="3429000"/>
            <a:ext cx="2209800" cy="609600"/>
          </a:xfrm>
          <a:prstGeom prst="line">
            <a:avLst/>
          </a:prstGeom>
          <a:noFill/>
          <a:ln w="9525">
            <a:solidFill>
              <a:srgbClr val="FF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38" name="Picture 6" descr="so0010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2438400"/>
            <a:ext cx="457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3352800" y="4038600"/>
            <a:ext cx="1066800" cy="3048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3352800" y="3733800"/>
            <a:ext cx="1143000" cy="6096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286000" y="3429000"/>
            <a:ext cx="2181225" cy="60007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Plane Mirrors</a:t>
            </a:r>
            <a:b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(flat mirrors)</a:t>
            </a:r>
          </a:p>
        </p:txBody>
      </p:sp>
      <p:pic>
        <p:nvPicPr>
          <p:cNvPr id="44043" name="Picture 11" descr="so0010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572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2133600" y="2438400"/>
            <a:ext cx="2362200" cy="12954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722438" y="3429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6354763" y="3429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0" y="5105400"/>
            <a:ext cx="914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B2B2B2"/>
                </a:solidFill>
                <a:latin typeface="Arial" panose="020B0604020202020204" pitchFamily="34" charset="0"/>
              </a:rPr>
              <a:t>Light reflected off the mirror converges to form an image in the eye.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The eye perceives </a:t>
            </a:r>
            <a:r>
              <a:rPr lang="en-US" altLang="en-US" sz="2000">
                <a:solidFill>
                  <a:srgbClr val="FFCC00"/>
                </a:solidFill>
                <a:latin typeface="Arial" panose="020B0604020202020204" pitchFamily="34" charset="0"/>
              </a:rPr>
              <a:t>light rays</a:t>
            </a:r>
            <a:r>
              <a:rPr lang="en-US" altLang="en-US" sz="2000">
                <a:latin typeface="Arial" panose="020B0604020202020204" pitchFamily="34" charset="0"/>
              </a:rPr>
              <a:t> as if they came through the </a:t>
            </a:r>
            <a:r>
              <a:rPr lang="en-US" altLang="en-US" sz="2000">
                <a:solidFill>
                  <a:srgbClr val="93EFFB"/>
                </a:solidFill>
                <a:latin typeface="Arial" panose="020B0604020202020204" pitchFamily="34" charset="0"/>
              </a:rPr>
              <a:t>mirror</a:t>
            </a:r>
            <a:r>
              <a:rPr lang="en-US" altLang="en-US" sz="200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Imaginary </a:t>
            </a:r>
            <a:r>
              <a:rPr lang="en-US" altLang="en-US" sz="2000">
                <a:solidFill>
                  <a:srgbClr val="FFCC00"/>
                </a:solidFill>
                <a:latin typeface="Arial" panose="020B0604020202020204" pitchFamily="34" charset="0"/>
              </a:rPr>
              <a:t>light rays</a:t>
            </a:r>
            <a:r>
              <a:rPr lang="en-US" altLang="en-US" sz="2000">
                <a:latin typeface="Arial" panose="020B0604020202020204" pitchFamily="34" charset="0"/>
              </a:rPr>
              <a:t> extended behind </a:t>
            </a:r>
            <a:r>
              <a:rPr lang="en-US" altLang="en-US" sz="2000">
                <a:solidFill>
                  <a:srgbClr val="93EFFB"/>
                </a:solidFill>
                <a:latin typeface="Arial" panose="020B0604020202020204" pitchFamily="34" charset="0"/>
              </a:rPr>
              <a:t>mirrors</a:t>
            </a:r>
            <a:r>
              <a:rPr lang="en-US" altLang="en-US" sz="2000">
                <a:latin typeface="Arial" panose="020B0604020202020204" pitchFamily="34" charset="0"/>
              </a:rPr>
              <a:t> are called sight lines.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410200" y="408305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latin typeface="Arial" panose="020B0604020202020204" pitchFamily="34" charset="0"/>
              </a:rPr>
              <a:t>How do we see images in </a:t>
            </a:r>
            <a:r>
              <a:rPr lang="en-US" altLang="en-US" sz="1800">
                <a:solidFill>
                  <a:srgbClr val="93EFFB"/>
                </a:solidFill>
                <a:latin typeface="Arial" panose="020B0604020202020204" pitchFamily="34" charset="0"/>
              </a:rPr>
              <a:t>mirrors</a:t>
            </a:r>
            <a:r>
              <a:rPr lang="en-US" altLang="en-US" sz="1800">
                <a:latin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r>
              <a:rPr lang="en-CA" altLang="en-US" dirty="0" smtClean="0"/>
              <a:t>1. A ray that strikes perpendicular to the mirror surface, reflects perpendicular to the mirror. </a:t>
            </a:r>
            <a:r>
              <a:rPr lang="en-CA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reflected ray is extended beyond the mirror.</a:t>
            </a:r>
          </a:p>
          <a:p>
            <a:endParaRPr lang="en-CA" altLang="en-US" dirty="0" smtClean="0"/>
          </a:p>
          <a:p>
            <a:r>
              <a:rPr lang="en-CA" altLang="en-US" dirty="0" smtClean="0"/>
              <a:t>2. A ray that strikes the mirror at any angle reflects so the angle of incidence equals the angle of reflection.</a:t>
            </a:r>
            <a:r>
              <a:rPr lang="en-CA" altLang="en-US" dirty="0" smtClean="0">
                <a:solidFill>
                  <a:schemeClr val="accent2"/>
                </a:solidFill>
              </a:rPr>
              <a:t> </a:t>
            </a:r>
            <a:r>
              <a:rPr lang="en-CA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reflected ray is extended beyond the mirror.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drawing Plane Mirror Ray Diagrams:</a:t>
            </a: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F7E3B45-FB62-4A08-8DCA-818420DEA5EA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Ray diagrams</a:t>
            </a:r>
            <a:endParaRPr 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draw a ray diagram to </a:t>
            </a:r>
            <a:r>
              <a:rPr lang="en-US" altLang="en-US" b="1" smtClean="0">
                <a:solidFill>
                  <a:srgbClr val="FF0000"/>
                </a:solidFill>
              </a:rPr>
              <a:t>show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how Suzie will be able to see the image of the green </a:t>
            </a:r>
            <a:r>
              <a:rPr lang="en-US" altLang="en-US" i="1" smtClean="0"/>
              <a:t>object arrow</a:t>
            </a:r>
            <a:r>
              <a:rPr lang="en-US" altLang="en-US" smtClean="0"/>
              <a:t> in the diagram</a:t>
            </a:r>
          </a:p>
          <a:p>
            <a:pPr marL="0" indent="0"/>
            <a:r>
              <a:rPr lang="en-US" altLang="en-US" smtClean="0"/>
              <a:t>(this is a proof)</a:t>
            </a:r>
          </a:p>
        </p:txBody>
      </p:sp>
      <p:sp>
        <p:nvSpPr>
          <p:cNvPr id="50180" name="Content Placeholder 3"/>
          <p:cNvSpPr>
            <a:spLocks noGrp="1"/>
          </p:cNvSpPr>
          <p:nvPr>
            <p:ph sz="half" idx="2"/>
          </p:nvPr>
        </p:nvSpPr>
        <p:spPr>
          <a:xfrm>
            <a:off x="5499100" y="2730500"/>
            <a:ext cx="2959100" cy="3365500"/>
          </a:xfrm>
        </p:spPr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0181" name="Picture 2" descr="http://www.physicsclassroom.com/class/refln/u13l2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52688"/>
            <a:ext cx="31115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four steps of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Draw the image of the object.</a:t>
            </a:r>
          </a:p>
          <a:p>
            <a:pPr marL="514350" indent="-514350">
              <a:defRPr/>
            </a:pPr>
            <a:r>
              <a:rPr lang="en-US" sz="1600" dirty="0" smtClean="0"/>
              <a:t>Use the principle that the object distance is equal to the image distance to determine the exact location of the object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12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1205" name="Picture 2" descr="http://www.physicsclassroom.com/class/refln/u13l2c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8481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2. Pick one extreme on the image of the object and draw the reflected ray that will travel to the eye as it sights at this point.</a:t>
            </a:r>
          </a:p>
          <a:p>
            <a:pPr marL="0" indent="0"/>
            <a:endParaRPr lang="en-US" altLang="en-US" smtClean="0"/>
          </a:p>
        </p:txBody>
      </p:sp>
      <p:sp>
        <p:nvSpPr>
          <p:cNvPr id="5222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2229" name="Picture 2" descr="http://www.physicsclassroom.com/class/refln/u13l2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2019300"/>
            <a:ext cx="38100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3.Draw the incident ray for light traveling from the corresponding extreme on the object to the mirror.</a:t>
            </a:r>
          </a:p>
          <a:p>
            <a:pPr marL="0" indent="0"/>
            <a:endParaRPr lang="en-US" altLang="en-US" smtClean="0"/>
          </a:p>
        </p:txBody>
      </p:sp>
      <p:sp>
        <p:nvSpPr>
          <p:cNvPr id="5325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3253" name="Picture 2" descr="http://www.physicsclassroom.com/class/refln/u13l2c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06600"/>
            <a:ext cx="37973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2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4. Repeat steps 2 and 3 for all other extremities on the object.</a:t>
            </a:r>
          </a:p>
          <a:p>
            <a:pPr marL="0" indent="0"/>
            <a:endParaRPr lang="en-US" altLang="en-US" smtClean="0"/>
          </a:p>
        </p:txBody>
      </p:sp>
      <p:sp>
        <p:nvSpPr>
          <p:cNvPr id="542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4277" name="Picture 2" descr="http://www.physicsclassroom.com/class/refln/u13l2c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93900"/>
            <a:ext cx="38735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Recap of Light</a:t>
            </a:r>
            <a:endParaRPr lang="en-GB" sz="4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arenR"/>
            </a:pPr>
            <a:r>
              <a:rPr lang="en-GB" altLang="en-US" i="1" dirty="0" smtClean="0">
                <a:solidFill>
                  <a:srgbClr val="00FFFF"/>
                </a:solidFill>
              </a:rPr>
              <a:t>Light travels in straight </a:t>
            </a:r>
            <a:r>
              <a:rPr lang="en-GB" altLang="en-US" i="1" dirty="0" smtClean="0">
                <a:solidFill>
                  <a:srgbClr val="00FFFF"/>
                </a:solidFill>
              </a:rPr>
              <a:t>lines – until bent when passing through a different substance - REFRACTION</a:t>
            </a:r>
            <a:endParaRPr lang="en-GB" altLang="en-US" i="1" dirty="0" smtClean="0">
              <a:solidFill>
                <a:srgbClr val="00FFFF"/>
              </a:solidFill>
            </a:endParaRPr>
          </a:p>
          <a:p>
            <a:pPr marL="533400" indent="-533400" eaLnBrk="1" hangingPunct="1">
              <a:buFontTx/>
              <a:buAutoNum type="arabicParenR"/>
            </a:pPr>
            <a:r>
              <a:rPr lang="en-GB" altLang="en-US" i="1" dirty="0" smtClean="0">
                <a:solidFill>
                  <a:srgbClr val="CCFF33"/>
                </a:solidFill>
              </a:rPr>
              <a:t>Light travels much faster than sound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en-GB" altLang="en-US" i="1" dirty="0" smtClean="0">
                <a:solidFill>
                  <a:srgbClr val="CCFF33"/>
                </a:solidFill>
              </a:rPr>
              <a:t>Light is either reflected or absorbed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en-GB" altLang="en-US" i="1" dirty="0" smtClean="0">
                <a:solidFill>
                  <a:srgbClr val="00FFFF"/>
                </a:solidFill>
              </a:rPr>
              <a:t>We see things because they reflect light into our eyes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en-GB" altLang="en-US" i="1" dirty="0" smtClean="0">
                <a:solidFill>
                  <a:srgbClr val="CCFF33"/>
                </a:solidFill>
              </a:rPr>
              <a:t>Objects can be </a:t>
            </a:r>
            <a:r>
              <a:rPr lang="en-GB" altLang="en-US" dirty="0" smtClean="0"/>
              <a:t>Luminous or non-luminous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sp>
        <p:nvSpPr>
          <p:cNvPr id="553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5301" name="Picture 2" descr="http://www.physicsclassroom.com/class/refln/u13l2c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sp>
        <p:nvSpPr>
          <p:cNvPr id="563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endParaRPr lang="en-US" altLang="en-US" smtClean="0"/>
          </a:p>
        </p:txBody>
      </p:sp>
      <p:pic>
        <p:nvPicPr>
          <p:cNvPr id="56325" name="Picture 2" descr="http://www.physicsclassroom.com/class/refln/u13l2c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905000"/>
            <a:ext cx="7747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Uses of Ray Diagrams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Ray </a:t>
            </a:r>
            <a:r>
              <a:rPr lang="en-US" altLang="en-US" dirty="0" smtClean="0"/>
              <a:t>diagrams are useful tools for determining and explaining what objects might be viewed from certain locations</a:t>
            </a:r>
          </a:p>
        </p:txBody>
      </p:sp>
      <p:sp>
        <p:nvSpPr>
          <p:cNvPr id="583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For example, suppose that six students - Al, Bo, Cy, Di, Ed, and Fred sit </a:t>
            </a:r>
            <a:r>
              <a:rPr lang="en-US" altLang="en-US" i="1" smtClean="0"/>
              <a:t>in front of</a:t>
            </a:r>
            <a:r>
              <a:rPr lang="en-US" altLang="en-US" smtClean="0"/>
              <a:t> a plane mirror and attempt to see each other in the mirror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Yesterday’s Handout – Activity 1</a:t>
            </a:r>
            <a:endParaRPr lang="en-US" dirty="0"/>
          </a:p>
        </p:txBody>
      </p:sp>
      <p:sp>
        <p:nvSpPr>
          <p:cNvPr id="5939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Whom can Al see? Whom can Bo see? Whom can Cy see? Whom can Di see? Whom can Ed see? And whom can Fred see?</a:t>
            </a:r>
          </a:p>
          <a:p>
            <a:endParaRPr lang="en-US" altLang="en-US" dirty="0" smtClean="0"/>
          </a:p>
        </p:txBody>
      </p:sp>
      <p:pic>
        <p:nvPicPr>
          <p:cNvPr id="59396" name="Picture 2" descr="http://www.physicsclassroom.com/class/refln/u13l2c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43300"/>
            <a:ext cx="7747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First step is to draw out where you know the images will be.  Then use ray diagrams to figure out who each person can see.</a:t>
            </a:r>
            <a:endParaRPr lang="en-US" altLang="en-US" dirty="0" smtClean="0"/>
          </a:p>
        </p:txBody>
      </p:sp>
      <p:pic>
        <p:nvPicPr>
          <p:cNvPr id="59396" name="Picture 2" descr="http://www.physicsclassroom.com/class/refln/u13l2c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548418"/>
            <a:ext cx="7747000" cy="254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764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Activity 2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176338" y="1954213"/>
            <a:ext cx="6602412" cy="9937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P489 TRY THIS “producing images</a:t>
            </a:r>
            <a:r>
              <a:rPr lang="en-US" altLang="en-US" dirty="0" smtClean="0"/>
              <a:t>”</a:t>
            </a:r>
          </a:p>
          <a:p>
            <a:pPr marL="0" indent="0" eaLnBrk="1" hangingPunct="1"/>
            <a:endParaRPr lang="en-US" altLang="en-US" dirty="0" smtClean="0"/>
          </a:p>
          <a:p>
            <a:pPr marL="0" indent="0" eaLnBrk="1" hangingPunct="1"/>
            <a:r>
              <a:rPr lang="en-US" altLang="en-US" dirty="0" smtClean="0"/>
              <a:t>Text work:</a:t>
            </a:r>
          </a:p>
          <a:p>
            <a:pPr marL="0" indent="0" eaLnBrk="1" hangingPunct="1"/>
            <a:r>
              <a:rPr lang="en-US" altLang="en-US" dirty="0" smtClean="0"/>
              <a:t>P493 #1,3,7,9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835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Activity 3 – New </a:t>
            </a:r>
            <a:r>
              <a:rPr lang="en-GB" dirty="0" err="1" smtClean="0"/>
              <a:t>handout</a:t>
            </a:r>
            <a:endParaRPr lang="en-GB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6827" y="1329026"/>
            <a:ext cx="4413415" cy="69691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A periscope: Utilizes mirrors to help view </a:t>
            </a:r>
            <a:r>
              <a:rPr lang="en-GB" altLang="en-US" dirty="0" smtClean="0"/>
              <a:t>around </a:t>
            </a:r>
            <a:r>
              <a:rPr lang="en-GB" altLang="en-US" dirty="0" smtClean="0"/>
              <a:t>objects – such as </a:t>
            </a:r>
            <a:r>
              <a:rPr lang="en-US" dirty="0" smtClean="0"/>
              <a:t>tank commanders to inspect their situation without leaving the safety of the tank or in a submarine</a:t>
            </a:r>
            <a:endParaRPr lang="en-GB" altLang="en-US" dirty="0" smtClean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 rot="-2700000">
            <a:off x="1431925" y="4292600"/>
            <a:ext cx="1347788" cy="98425"/>
            <a:chOff x="528" y="2976"/>
            <a:chExt cx="4644" cy="198"/>
          </a:xfrm>
        </p:grpSpPr>
        <p:sp>
          <p:nvSpPr>
            <p:cNvPr id="27705" name="Line 26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27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28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29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Line 30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31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32"/>
            <p:cNvSpPr>
              <a:spLocks noChangeShapeType="1"/>
            </p:cNvSpPr>
            <p:nvPr/>
          </p:nvSpPr>
          <p:spPr bwMode="auto">
            <a:xfrm flipH="1">
              <a:off x="17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33"/>
            <p:cNvSpPr>
              <a:spLocks noChangeShapeType="1"/>
            </p:cNvSpPr>
            <p:nvPr/>
          </p:nvSpPr>
          <p:spPr bwMode="auto">
            <a:xfrm flipH="1">
              <a:off x="19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34"/>
            <p:cNvSpPr>
              <a:spLocks noChangeShapeType="1"/>
            </p:cNvSpPr>
            <p:nvPr/>
          </p:nvSpPr>
          <p:spPr bwMode="auto">
            <a:xfrm flipH="1">
              <a:off x="22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35"/>
            <p:cNvSpPr>
              <a:spLocks noChangeShapeType="1"/>
            </p:cNvSpPr>
            <p:nvPr/>
          </p:nvSpPr>
          <p:spPr bwMode="auto">
            <a:xfrm flipH="1">
              <a:off x="24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36"/>
            <p:cNvSpPr>
              <a:spLocks noChangeShapeType="1"/>
            </p:cNvSpPr>
            <p:nvPr/>
          </p:nvSpPr>
          <p:spPr bwMode="auto">
            <a:xfrm flipH="1">
              <a:off x="26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37"/>
            <p:cNvSpPr>
              <a:spLocks noChangeShapeType="1"/>
            </p:cNvSpPr>
            <p:nvPr/>
          </p:nvSpPr>
          <p:spPr bwMode="auto">
            <a:xfrm flipH="1">
              <a:off x="29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38"/>
            <p:cNvSpPr>
              <a:spLocks noChangeShapeType="1"/>
            </p:cNvSpPr>
            <p:nvPr/>
          </p:nvSpPr>
          <p:spPr bwMode="auto">
            <a:xfrm flipH="1">
              <a:off x="31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8" name="Line 39"/>
            <p:cNvSpPr>
              <a:spLocks noChangeShapeType="1"/>
            </p:cNvSpPr>
            <p:nvPr/>
          </p:nvSpPr>
          <p:spPr bwMode="auto">
            <a:xfrm flipH="1">
              <a:off x="43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9" name="Line 40"/>
            <p:cNvSpPr>
              <a:spLocks noChangeShapeType="1"/>
            </p:cNvSpPr>
            <p:nvPr/>
          </p:nvSpPr>
          <p:spPr bwMode="auto">
            <a:xfrm flipH="1">
              <a:off x="41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Line 41"/>
            <p:cNvSpPr>
              <a:spLocks noChangeShapeType="1"/>
            </p:cNvSpPr>
            <p:nvPr/>
          </p:nvSpPr>
          <p:spPr bwMode="auto">
            <a:xfrm flipH="1">
              <a:off x="38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Line 42"/>
            <p:cNvSpPr>
              <a:spLocks noChangeShapeType="1"/>
            </p:cNvSpPr>
            <p:nvPr/>
          </p:nvSpPr>
          <p:spPr bwMode="auto">
            <a:xfrm flipH="1">
              <a:off x="36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43"/>
            <p:cNvSpPr>
              <a:spLocks noChangeShapeType="1"/>
            </p:cNvSpPr>
            <p:nvPr/>
          </p:nvSpPr>
          <p:spPr bwMode="auto">
            <a:xfrm flipH="1">
              <a:off x="34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44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45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 flipH="1">
            <a:off x="366713" y="4154488"/>
            <a:ext cx="912812" cy="1885950"/>
            <a:chOff x="288" y="96"/>
            <a:chExt cx="1387" cy="2831"/>
          </a:xfrm>
        </p:grpSpPr>
        <p:sp>
          <p:nvSpPr>
            <p:cNvPr id="27685" name="Freeform 66"/>
            <p:cNvSpPr>
              <a:spLocks/>
            </p:cNvSpPr>
            <p:nvPr/>
          </p:nvSpPr>
          <p:spPr bwMode="auto">
            <a:xfrm>
              <a:off x="288" y="1627"/>
              <a:ext cx="279" cy="302"/>
            </a:xfrm>
            <a:custGeom>
              <a:avLst/>
              <a:gdLst>
                <a:gd name="T0" fmla="*/ 147 w 279"/>
                <a:gd name="T1" fmla="*/ 0 h 302"/>
                <a:gd name="T2" fmla="*/ 33 w 279"/>
                <a:gd name="T3" fmla="*/ 47 h 302"/>
                <a:gd name="T4" fmla="*/ 62 w 279"/>
                <a:gd name="T5" fmla="*/ 113 h 302"/>
                <a:gd name="T6" fmla="*/ 43 w 279"/>
                <a:gd name="T7" fmla="*/ 142 h 302"/>
                <a:gd name="T8" fmla="*/ 15 w 279"/>
                <a:gd name="T9" fmla="*/ 160 h 302"/>
                <a:gd name="T10" fmla="*/ 90 w 279"/>
                <a:gd name="T11" fmla="*/ 208 h 302"/>
                <a:gd name="T12" fmla="*/ 100 w 279"/>
                <a:gd name="T13" fmla="*/ 236 h 302"/>
                <a:gd name="T14" fmla="*/ 166 w 279"/>
                <a:gd name="T15" fmla="*/ 264 h 302"/>
                <a:gd name="T16" fmla="*/ 185 w 279"/>
                <a:gd name="T17" fmla="*/ 283 h 302"/>
                <a:gd name="T18" fmla="*/ 213 w 279"/>
                <a:gd name="T19" fmla="*/ 302 h 302"/>
                <a:gd name="T20" fmla="*/ 269 w 279"/>
                <a:gd name="T21" fmla="*/ 227 h 302"/>
                <a:gd name="T22" fmla="*/ 260 w 279"/>
                <a:gd name="T23" fmla="*/ 28 h 302"/>
                <a:gd name="T24" fmla="*/ 147 w 279"/>
                <a:gd name="T25" fmla="*/ 0 h 3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9"/>
                <a:gd name="T40" fmla="*/ 0 h 302"/>
                <a:gd name="T41" fmla="*/ 279 w 279"/>
                <a:gd name="T42" fmla="*/ 302 h 3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6" name="Group 67"/>
            <p:cNvGrpSpPr>
              <a:grpSpLocks/>
            </p:cNvGrpSpPr>
            <p:nvPr/>
          </p:nvGrpSpPr>
          <p:grpSpPr bwMode="auto">
            <a:xfrm>
              <a:off x="413" y="96"/>
              <a:ext cx="1262" cy="2831"/>
              <a:chOff x="413" y="96"/>
              <a:chExt cx="1262" cy="2831"/>
            </a:xfrm>
          </p:grpSpPr>
          <p:sp>
            <p:nvSpPr>
              <p:cNvPr id="27687" name="Freeform 68"/>
              <p:cNvSpPr>
                <a:spLocks/>
              </p:cNvSpPr>
              <p:nvPr/>
            </p:nvSpPr>
            <p:spPr bwMode="auto">
              <a:xfrm flipH="1">
                <a:off x="1106" y="2633"/>
                <a:ext cx="569" cy="294"/>
              </a:xfrm>
              <a:custGeom>
                <a:avLst/>
                <a:gdLst>
                  <a:gd name="T0" fmla="*/ 284 w 569"/>
                  <a:gd name="T1" fmla="*/ 1 h 454"/>
                  <a:gd name="T2" fmla="*/ 227 w 569"/>
                  <a:gd name="T3" fmla="*/ 1 h 454"/>
                  <a:gd name="T4" fmla="*/ 132 w 569"/>
                  <a:gd name="T5" fmla="*/ 1 h 454"/>
                  <a:gd name="T6" fmla="*/ 0 w 569"/>
                  <a:gd name="T7" fmla="*/ 1 h 454"/>
                  <a:gd name="T8" fmla="*/ 10 w 569"/>
                  <a:gd name="T9" fmla="*/ 2 h 454"/>
                  <a:gd name="T10" fmla="*/ 387 w 569"/>
                  <a:gd name="T11" fmla="*/ 3 h 454"/>
                  <a:gd name="T12" fmla="*/ 557 w 569"/>
                  <a:gd name="T13" fmla="*/ 3 h 454"/>
                  <a:gd name="T14" fmla="*/ 567 w 569"/>
                  <a:gd name="T15" fmla="*/ 3 h 454"/>
                  <a:gd name="T16" fmla="*/ 520 w 569"/>
                  <a:gd name="T17" fmla="*/ 1 h 454"/>
                  <a:gd name="T18" fmla="*/ 454 w 569"/>
                  <a:gd name="T19" fmla="*/ 1 h 454"/>
                  <a:gd name="T20" fmla="*/ 284 w 569"/>
                  <a:gd name="T21" fmla="*/ 1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9"/>
                  <a:gd name="T34" fmla="*/ 0 h 454"/>
                  <a:gd name="T35" fmla="*/ 569 w 569"/>
                  <a:gd name="T36" fmla="*/ 454 h 4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Freeform 69"/>
              <p:cNvSpPr>
                <a:spLocks/>
              </p:cNvSpPr>
              <p:nvPr/>
            </p:nvSpPr>
            <p:spPr bwMode="auto">
              <a:xfrm>
                <a:off x="510" y="2622"/>
                <a:ext cx="569" cy="294"/>
              </a:xfrm>
              <a:custGeom>
                <a:avLst/>
                <a:gdLst>
                  <a:gd name="T0" fmla="*/ 284 w 569"/>
                  <a:gd name="T1" fmla="*/ 1 h 454"/>
                  <a:gd name="T2" fmla="*/ 227 w 569"/>
                  <a:gd name="T3" fmla="*/ 1 h 454"/>
                  <a:gd name="T4" fmla="*/ 132 w 569"/>
                  <a:gd name="T5" fmla="*/ 1 h 454"/>
                  <a:gd name="T6" fmla="*/ 0 w 569"/>
                  <a:gd name="T7" fmla="*/ 1 h 454"/>
                  <a:gd name="T8" fmla="*/ 10 w 569"/>
                  <a:gd name="T9" fmla="*/ 2 h 454"/>
                  <a:gd name="T10" fmla="*/ 387 w 569"/>
                  <a:gd name="T11" fmla="*/ 3 h 454"/>
                  <a:gd name="T12" fmla="*/ 557 w 569"/>
                  <a:gd name="T13" fmla="*/ 3 h 454"/>
                  <a:gd name="T14" fmla="*/ 567 w 569"/>
                  <a:gd name="T15" fmla="*/ 3 h 454"/>
                  <a:gd name="T16" fmla="*/ 520 w 569"/>
                  <a:gd name="T17" fmla="*/ 1 h 454"/>
                  <a:gd name="T18" fmla="*/ 454 w 569"/>
                  <a:gd name="T19" fmla="*/ 1 h 454"/>
                  <a:gd name="T20" fmla="*/ 284 w 569"/>
                  <a:gd name="T21" fmla="*/ 1 h 4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9"/>
                  <a:gd name="T34" fmla="*/ 0 h 454"/>
                  <a:gd name="T35" fmla="*/ 569 w 569"/>
                  <a:gd name="T36" fmla="*/ 454 h 4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9" h="454">
                    <a:moveTo>
                      <a:pt x="284" y="81"/>
                    </a:moveTo>
                    <a:cubicBezTo>
                      <a:pt x="271" y="118"/>
                      <a:pt x="255" y="138"/>
                      <a:pt x="227" y="166"/>
                    </a:cubicBezTo>
                    <a:cubicBezTo>
                      <a:pt x="179" y="151"/>
                      <a:pt x="175" y="109"/>
                      <a:pt x="132" y="81"/>
                    </a:cubicBezTo>
                    <a:cubicBezTo>
                      <a:pt x="26" y="93"/>
                      <a:pt x="31" y="79"/>
                      <a:pt x="0" y="166"/>
                    </a:cubicBezTo>
                    <a:cubicBezTo>
                      <a:pt x="3" y="194"/>
                      <a:pt x="6" y="223"/>
                      <a:pt x="10" y="251"/>
                    </a:cubicBezTo>
                    <a:cubicBezTo>
                      <a:pt x="36" y="454"/>
                      <a:pt x="176" y="377"/>
                      <a:pt x="387" y="383"/>
                    </a:cubicBezTo>
                    <a:cubicBezTo>
                      <a:pt x="444" y="377"/>
                      <a:pt x="503" y="381"/>
                      <a:pt x="557" y="364"/>
                    </a:cubicBezTo>
                    <a:cubicBezTo>
                      <a:pt x="569" y="360"/>
                      <a:pt x="567" y="340"/>
                      <a:pt x="567" y="327"/>
                    </a:cubicBezTo>
                    <a:cubicBezTo>
                      <a:pt x="567" y="269"/>
                      <a:pt x="545" y="216"/>
                      <a:pt x="520" y="166"/>
                    </a:cubicBezTo>
                    <a:cubicBezTo>
                      <a:pt x="511" y="61"/>
                      <a:pt x="533" y="52"/>
                      <a:pt x="454" y="24"/>
                    </a:cubicBezTo>
                    <a:cubicBezTo>
                      <a:pt x="397" y="28"/>
                      <a:pt x="284" y="0"/>
                      <a:pt x="284" y="81"/>
                    </a:cubicBezTo>
                    <a:close/>
                  </a:path>
                </a:pathLst>
              </a:cu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Freeform 70"/>
              <p:cNvSpPr>
                <a:spLocks/>
              </p:cNvSpPr>
              <p:nvPr/>
            </p:nvSpPr>
            <p:spPr bwMode="auto">
              <a:xfrm>
                <a:off x="1345" y="1797"/>
                <a:ext cx="294" cy="279"/>
              </a:xfrm>
              <a:custGeom>
                <a:avLst/>
                <a:gdLst>
                  <a:gd name="T0" fmla="*/ 213 w 294"/>
                  <a:gd name="T1" fmla="*/ 0 h 279"/>
                  <a:gd name="T2" fmla="*/ 270 w 294"/>
                  <a:gd name="T3" fmla="*/ 76 h 279"/>
                  <a:gd name="T4" fmla="*/ 270 w 294"/>
                  <a:gd name="T5" fmla="*/ 161 h 279"/>
                  <a:gd name="T6" fmla="*/ 232 w 294"/>
                  <a:gd name="T7" fmla="*/ 151 h 279"/>
                  <a:gd name="T8" fmla="*/ 241 w 294"/>
                  <a:gd name="T9" fmla="*/ 199 h 279"/>
                  <a:gd name="T10" fmla="*/ 232 w 294"/>
                  <a:gd name="T11" fmla="*/ 265 h 279"/>
                  <a:gd name="T12" fmla="*/ 203 w 294"/>
                  <a:gd name="T13" fmla="*/ 274 h 279"/>
                  <a:gd name="T14" fmla="*/ 194 w 294"/>
                  <a:gd name="T15" fmla="*/ 246 h 279"/>
                  <a:gd name="T16" fmla="*/ 166 w 294"/>
                  <a:gd name="T17" fmla="*/ 132 h 279"/>
                  <a:gd name="T18" fmla="*/ 118 w 294"/>
                  <a:gd name="T19" fmla="*/ 265 h 279"/>
                  <a:gd name="T20" fmla="*/ 90 w 294"/>
                  <a:gd name="T21" fmla="*/ 255 h 279"/>
                  <a:gd name="T22" fmla="*/ 81 w 294"/>
                  <a:gd name="T23" fmla="*/ 132 h 279"/>
                  <a:gd name="T24" fmla="*/ 90 w 294"/>
                  <a:gd name="T25" fmla="*/ 161 h 279"/>
                  <a:gd name="T26" fmla="*/ 24 w 294"/>
                  <a:gd name="T27" fmla="*/ 217 h 279"/>
                  <a:gd name="T28" fmla="*/ 5 w 294"/>
                  <a:gd name="T29" fmla="*/ 180 h 279"/>
                  <a:gd name="T30" fmla="*/ 81 w 294"/>
                  <a:gd name="T31" fmla="*/ 29 h 279"/>
                  <a:gd name="T32" fmla="*/ 213 w 294"/>
                  <a:gd name="T33" fmla="*/ 0 h 27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94"/>
                  <a:gd name="T52" fmla="*/ 0 h 279"/>
                  <a:gd name="T53" fmla="*/ 294 w 294"/>
                  <a:gd name="T54" fmla="*/ 279 h 27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94" h="279">
                    <a:moveTo>
                      <a:pt x="213" y="0"/>
                    </a:moveTo>
                    <a:cubicBezTo>
                      <a:pt x="226" y="42"/>
                      <a:pt x="246" y="39"/>
                      <a:pt x="270" y="76"/>
                    </a:cubicBezTo>
                    <a:cubicBezTo>
                      <a:pt x="278" y="101"/>
                      <a:pt x="294" y="137"/>
                      <a:pt x="270" y="161"/>
                    </a:cubicBezTo>
                    <a:cubicBezTo>
                      <a:pt x="261" y="170"/>
                      <a:pt x="245" y="154"/>
                      <a:pt x="232" y="151"/>
                    </a:cubicBezTo>
                    <a:cubicBezTo>
                      <a:pt x="204" y="73"/>
                      <a:pt x="236" y="184"/>
                      <a:pt x="241" y="199"/>
                    </a:cubicBezTo>
                    <a:cubicBezTo>
                      <a:pt x="238" y="221"/>
                      <a:pt x="242" y="245"/>
                      <a:pt x="232" y="265"/>
                    </a:cubicBezTo>
                    <a:cubicBezTo>
                      <a:pt x="227" y="274"/>
                      <a:pt x="212" y="279"/>
                      <a:pt x="203" y="274"/>
                    </a:cubicBezTo>
                    <a:cubicBezTo>
                      <a:pt x="194" y="270"/>
                      <a:pt x="197" y="255"/>
                      <a:pt x="194" y="246"/>
                    </a:cubicBezTo>
                    <a:cubicBezTo>
                      <a:pt x="184" y="208"/>
                      <a:pt x="178" y="170"/>
                      <a:pt x="166" y="132"/>
                    </a:cubicBezTo>
                    <a:cubicBezTo>
                      <a:pt x="158" y="198"/>
                      <a:pt x="170" y="231"/>
                      <a:pt x="118" y="265"/>
                    </a:cubicBezTo>
                    <a:cubicBezTo>
                      <a:pt x="109" y="262"/>
                      <a:pt x="93" y="265"/>
                      <a:pt x="90" y="255"/>
                    </a:cubicBezTo>
                    <a:cubicBezTo>
                      <a:pt x="79" y="215"/>
                      <a:pt x="81" y="173"/>
                      <a:pt x="81" y="132"/>
                    </a:cubicBezTo>
                    <a:cubicBezTo>
                      <a:pt x="81" y="122"/>
                      <a:pt x="87" y="151"/>
                      <a:pt x="90" y="161"/>
                    </a:cubicBezTo>
                    <a:cubicBezTo>
                      <a:pt x="76" y="204"/>
                      <a:pt x="61" y="193"/>
                      <a:pt x="24" y="217"/>
                    </a:cubicBezTo>
                    <a:cubicBezTo>
                      <a:pt x="18" y="205"/>
                      <a:pt x="7" y="194"/>
                      <a:pt x="5" y="180"/>
                    </a:cubicBezTo>
                    <a:cubicBezTo>
                      <a:pt x="0" y="137"/>
                      <a:pt x="43" y="54"/>
                      <a:pt x="81" y="29"/>
                    </a:cubicBezTo>
                    <a:cubicBezTo>
                      <a:pt x="118" y="4"/>
                      <a:pt x="171" y="15"/>
                      <a:pt x="213" y="0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690" name="Group 71"/>
              <p:cNvGrpSpPr>
                <a:grpSpLocks/>
              </p:cNvGrpSpPr>
              <p:nvPr/>
            </p:nvGrpSpPr>
            <p:grpSpPr bwMode="auto">
              <a:xfrm>
                <a:off x="413" y="96"/>
                <a:ext cx="1197" cy="1875"/>
                <a:chOff x="4218" y="1623"/>
                <a:chExt cx="1414" cy="2149"/>
              </a:xfrm>
            </p:grpSpPr>
            <p:sp>
              <p:nvSpPr>
                <p:cNvPr id="27692" name="Freeform 72"/>
                <p:cNvSpPr>
                  <a:spLocks/>
                </p:cNvSpPr>
                <p:nvPr/>
              </p:nvSpPr>
              <p:spPr bwMode="auto">
                <a:xfrm>
                  <a:off x="4851" y="2612"/>
                  <a:ext cx="373" cy="317"/>
                </a:xfrm>
                <a:custGeom>
                  <a:avLst/>
                  <a:gdLst>
                    <a:gd name="T0" fmla="*/ 2 w 453"/>
                    <a:gd name="T1" fmla="*/ 21 h 392"/>
                    <a:gd name="T2" fmla="*/ 8 w 453"/>
                    <a:gd name="T3" fmla="*/ 17 h 392"/>
                    <a:gd name="T4" fmla="*/ 12 w 453"/>
                    <a:gd name="T5" fmla="*/ 6 h 392"/>
                    <a:gd name="T6" fmla="*/ 16 w 453"/>
                    <a:gd name="T7" fmla="*/ 5 h 392"/>
                    <a:gd name="T8" fmla="*/ 24 w 453"/>
                    <a:gd name="T9" fmla="*/ 4 h 392"/>
                    <a:gd name="T10" fmla="*/ 44 w 453"/>
                    <a:gd name="T11" fmla="*/ 5 h 392"/>
                    <a:gd name="T12" fmla="*/ 51 w 453"/>
                    <a:gd name="T13" fmla="*/ 15 h 392"/>
                    <a:gd name="T14" fmla="*/ 54 w 453"/>
                    <a:gd name="T15" fmla="*/ 26 h 392"/>
                    <a:gd name="T16" fmla="*/ 51 w 453"/>
                    <a:gd name="T17" fmla="*/ 34 h 392"/>
                    <a:gd name="T18" fmla="*/ 40 w 453"/>
                    <a:gd name="T19" fmla="*/ 37 h 392"/>
                    <a:gd name="T20" fmla="*/ 13 w 453"/>
                    <a:gd name="T21" fmla="*/ 33 h 392"/>
                    <a:gd name="T22" fmla="*/ 12 w 453"/>
                    <a:gd name="T23" fmla="*/ 30 h 392"/>
                    <a:gd name="T24" fmla="*/ 6 w 453"/>
                    <a:gd name="T25" fmla="*/ 27 h 392"/>
                    <a:gd name="T26" fmla="*/ 5 w 453"/>
                    <a:gd name="T27" fmla="*/ 24 h 392"/>
                    <a:gd name="T28" fmla="*/ 2 w 453"/>
                    <a:gd name="T29" fmla="*/ 21 h 39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53"/>
                    <a:gd name="T46" fmla="*/ 0 h 392"/>
                    <a:gd name="T47" fmla="*/ 453 w 453"/>
                    <a:gd name="T48" fmla="*/ 392 h 39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53" h="392">
                      <a:moveTo>
                        <a:pt x="9" y="212"/>
                      </a:moveTo>
                      <a:cubicBezTo>
                        <a:pt x="28" y="199"/>
                        <a:pt x="47" y="187"/>
                        <a:pt x="66" y="174"/>
                      </a:cubicBezTo>
                      <a:cubicBezTo>
                        <a:pt x="77" y="167"/>
                        <a:pt x="97" y="81"/>
                        <a:pt x="104" y="61"/>
                      </a:cubicBezTo>
                      <a:cubicBezTo>
                        <a:pt x="107" y="52"/>
                        <a:pt x="122" y="53"/>
                        <a:pt x="132" y="51"/>
                      </a:cubicBezTo>
                      <a:cubicBezTo>
                        <a:pt x="154" y="47"/>
                        <a:pt x="176" y="45"/>
                        <a:pt x="198" y="42"/>
                      </a:cubicBezTo>
                      <a:cubicBezTo>
                        <a:pt x="263" y="19"/>
                        <a:pt x="326" y="0"/>
                        <a:pt x="377" y="51"/>
                      </a:cubicBezTo>
                      <a:cubicBezTo>
                        <a:pt x="392" y="95"/>
                        <a:pt x="400" y="127"/>
                        <a:pt x="425" y="165"/>
                      </a:cubicBezTo>
                      <a:cubicBezTo>
                        <a:pt x="447" y="233"/>
                        <a:pt x="438" y="202"/>
                        <a:pt x="453" y="259"/>
                      </a:cubicBezTo>
                      <a:cubicBezTo>
                        <a:pt x="450" y="271"/>
                        <a:pt x="429" y="352"/>
                        <a:pt x="425" y="353"/>
                      </a:cubicBezTo>
                      <a:cubicBezTo>
                        <a:pt x="356" y="376"/>
                        <a:pt x="387" y="367"/>
                        <a:pt x="330" y="382"/>
                      </a:cubicBezTo>
                      <a:cubicBezTo>
                        <a:pt x="229" y="376"/>
                        <a:pt x="184" y="392"/>
                        <a:pt x="113" y="344"/>
                      </a:cubicBezTo>
                      <a:cubicBezTo>
                        <a:pt x="110" y="335"/>
                        <a:pt x="111" y="323"/>
                        <a:pt x="104" y="316"/>
                      </a:cubicBezTo>
                      <a:cubicBezTo>
                        <a:pt x="88" y="300"/>
                        <a:pt x="47" y="278"/>
                        <a:pt x="47" y="278"/>
                      </a:cubicBezTo>
                      <a:cubicBezTo>
                        <a:pt x="44" y="269"/>
                        <a:pt x="44" y="257"/>
                        <a:pt x="37" y="250"/>
                      </a:cubicBezTo>
                      <a:cubicBezTo>
                        <a:pt x="0" y="213"/>
                        <a:pt x="9" y="272"/>
                        <a:pt x="9" y="212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93" name="Group 73"/>
                <p:cNvGrpSpPr>
                  <a:grpSpLocks/>
                </p:cNvGrpSpPr>
                <p:nvPr/>
              </p:nvGrpSpPr>
              <p:grpSpPr bwMode="auto">
                <a:xfrm>
                  <a:off x="4563" y="1623"/>
                  <a:ext cx="1010" cy="1038"/>
                  <a:chOff x="1596" y="2030"/>
                  <a:chExt cx="1225" cy="1284"/>
                </a:xfrm>
              </p:grpSpPr>
              <p:sp>
                <p:nvSpPr>
                  <p:cNvPr id="27703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1624" y="2181"/>
                    <a:ext cx="1095" cy="1133"/>
                  </a:xfrm>
                  <a:prstGeom prst="ellipse">
                    <a:avLst/>
                  </a:prstGeom>
                  <a:solidFill>
                    <a:srgbClr val="FFCC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7704" name="Freeform 75"/>
                  <p:cNvSpPr>
                    <a:spLocks/>
                  </p:cNvSpPr>
                  <p:nvPr/>
                </p:nvSpPr>
                <p:spPr bwMode="auto">
                  <a:xfrm>
                    <a:off x="1596" y="2030"/>
                    <a:ext cx="1225" cy="726"/>
                  </a:xfrm>
                  <a:custGeom>
                    <a:avLst/>
                    <a:gdLst>
                      <a:gd name="T0" fmla="*/ 75 w 1225"/>
                      <a:gd name="T1" fmla="*/ 652 h 726"/>
                      <a:gd name="T2" fmla="*/ 132 w 1225"/>
                      <a:gd name="T3" fmla="*/ 529 h 726"/>
                      <a:gd name="T4" fmla="*/ 141 w 1225"/>
                      <a:gd name="T5" fmla="*/ 482 h 726"/>
                      <a:gd name="T6" fmla="*/ 236 w 1225"/>
                      <a:gd name="T7" fmla="*/ 463 h 726"/>
                      <a:gd name="T8" fmla="*/ 226 w 1225"/>
                      <a:gd name="T9" fmla="*/ 387 h 726"/>
                      <a:gd name="T10" fmla="*/ 198 w 1225"/>
                      <a:gd name="T11" fmla="*/ 368 h 726"/>
                      <a:gd name="T12" fmla="*/ 283 w 1225"/>
                      <a:gd name="T13" fmla="*/ 312 h 726"/>
                      <a:gd name="T14" fmla="*/ 434 w 1225"/>
                      <a:gd name="T15" fmla="*/ 283 h 726"/>
                      <a:gd name="T16" fmla="*/ 462 w 1225"/>
                      <a:gd name="T17" fmla="*/ 312 h 726"/>
                      <a:gd name="T18" fmla="*/ 491 w 1225"/>
                      <a:gd name="T19" fmla="*/ 246 h 726"/>
                      <a:gd name="T20" fmla="*/ 519 w 1225"/>
                      <a:gd name="T21" fmla="*/ 236 h 726"/>
                      <a:gd name="T22" fmla="*/ 604 w 1225"/>
                      <a:gd name="T23" fmla="*/ 302 h 726"/>
                      <a:gd name="T24" fmla="*/ 651 w 1225"/>
                      <a:gd name="T25" fmla="*/ 283 h 726"/>
                      <a:gd name="T26" fmla="*/ 670 w 1225"/>
                      <a:gd name="T27" fmla="*/ 255 h 726"/>
                      <a:gd name="T28" fmla="*/ 727 w 1225"/>
                      <a:gd name="T29" fmla="*/ 236 h 726"/>
                      <a:gd name="T30" fmla="*/ 736 w 1225"/>
                      <a:gd name="T31" fmla="*/ 265 h 726"/>
                      <a:gd name="T32" fmla="*/ 727 w 1225"/>
                      <a:gd name="T33" fmla="*/ 302 h 726"/>
                      <a:gd name="T34" fmla="*/ 755 w 1225"/>
                      <a:gd name="T35" fmla="*/ 340 h 726"/>
                      <a:gd name="T36" fmla="*/ 869 w 1225"/>
                      <a:gd name="T37" fmla="*/ 350 h 726"/>
                      <a:gd name="T38" fmla="*/ 859 w 1225"/>
                      <a:gd name="T39" fmla="*/ 387 h 726"/>
                      <a:gd name="T40" fmla="*/ 850 w 1225"/>
                      <a:gd name="T41" fmla="*/ 425 h 726"/>
                      <a:gd name="T42" fmla="*/ 982 w 1225"/>
                      <a:gd name="T43" fmla="*/ 501 h 726"/>
                      <a:gd name="T44" fmla="*/ 991 w 1225"/>
                      <a:gd name="T45" fmla="*/ 604 h 726"/>
                      <a:gd name="T46" fmla="*/ 1057 w 1225"/>
                      <a:gd name="T47" fmla="*/ 680 h 726"/>
                      <a:gd name="T48" fmla="*/ 1067 w 1225"/>
                      <a:gd name="T49" fmla="*/ 718 h 726"/>
                      <a:gd name="T50" fmla="*/ 1114 w 1225"/>
                      <a:gd name="T51" fmla="*/ 671 h 726"/>
                      <a:gd name="T52" fmla="*/ 1180 w 1225"/>
                      <a:gd name="T53" fmla="*/ 604 h 726"/>
                      <a:gd name="T54" fmla="*/ 1190 w 1225"/>
                      <a:gd name="T55" fmla="*/ 463 h 726"/>
                      <a:gd name="T56" fmla="*/ 1152 w 1225"/>
                      <a:gd name="T57" fmla="*/ 406 h 726"/>
                      <a:gd name="T58" fmla="*/ 1180 w 1225"/>
                      <a:gd name="T59" fmla="*/ 387 h 726"/>
                      <a:gd name="T60" fmla="*/ 1180 w 1225"/>
                      <a:gd name="T61" fmla="*/ 368 h 726"/>
                      <a:gd name="T62" fmla="*/ 1029 w 1225"/>
                      <a:gd name="T63" fmla="*/ 274 h 726"/>
                      <a:gd name="T64" fmla="*/ 982 w 1225"/>
                      <a:gd name="T65" fmla="*/ 151 h 726"/>
                      <a:gd name="T66" fmla="*/ 840 w 1225"/>
                      <a:gd name="T67" fmla="*/ 132 h 726"/>
                      <a:gd name="T68" fmla="*/ 831 w 1225"/>
                      <a:gd name="T69" fmla="*/ 95 h 726"/>
                      <a:gd name="T70" fmla="*/ 708 w 1225"/>
                      <a:gd name="T71" fmla="*/ 95 h 726"/>
                      <a:gd name="T72" fmla="*/ 642 w 1225"/>
                      <a:gd name="T73" fmla="*/ 0 h 726"/>
                      <a:gd name="T74" fmla="*/ 491 w 1225"/>
                      <a:gd name="T75" fmla="*/ 19 h 726"/>
                      <a:gd name="T76" fmla="*/ 453 w 1225"/>
                      <a:gd name="T77" fmla="*/ 28 h 726"/>
                      <a:gd name="T78" fmla="*/ 406 w 1225"/>
                      <a:gd name="T79" fmla="*/ 104 h 726"/>
                      <a:gd name="T80" fmla="*/ 245 w 1225"/>
                      <a:gd name="T81" fmla="*/ 170 h 726"/>
                      <a:gd name="T82" fmla="*/ 141 w 1225"/>
                      <a:gd name="T83" fmla="*/ 265 h 726"/>
                      <a:gd name="T84" fmla="*/ 123 w 1225"/>
                      <a:gd name="T85" fmla="*/ 302 h 726"/>
                      <a:gd name="T86" fmla="*/ 113 w 1225"/>
                      <a:gd name="T87" fmla="*/ 359 h 726"/>
                      <a:gd name="T88" fmla="*/ 85 w 1225"/>
                      <a:gd name="T89" fmla="*/ 378 h 726"/>
                      <a:gd name="T90" fmla="*/ 47 w 1225"/>
                      <a:gd name="T91" fmla="*/ 416 h 726"/>
                      <a:gd name="T92" fmla="*/ 0 w 1225"/>
                      <a:gd name="T93" fmla="*/ 510 h 726"/>
                      <a:gd name="T94" fmla="*/ 47 w 1225"/>
                      <a:gd name="T95" fmla="*/ 652 h 726"/>
                      <a:gd name="T96" fmla="*/ 85 w 1225"/>
                      <a:gd name="T97" fmla="*/ 661 h 726"/>
                      <a:gd name="T98" fmla="*/ 75 w 1225"/>
                      <a:gd name="T99" fmla="*/ 652 h 72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1225"/>
                      <a:gd name="T151" fmla="*/ 0 h 726"/>
                      <a:gd name="T152" fmla="*/ 1225 w 1225"/>
                      <a:gd name="T153" fmla="*/ 726 h 72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1225" h="726">
                        <a:moveTo>
                          <a:pt x="75" y="652"/>
                        </a:moveTo>
                        <a:cubicBezTo>
                          <a:pt x="100" y="613"/>
                          <a:pt x="111" y="570"/>
                          <a:pt x="132" y="529"/>
                        </a:cubicBezTo>
                        <a:cubicBezTo>
                          <a:pt x="135" y="513"/>
                          <a:pt x="131" y="494"/>
                          <a:pt x="141" y="482"/>
                        </a:cubicBezTo>
                        <a:cubicBezTo>
                          <a:pt x="146" y="475"/>
                          <a:pt x="225" y="465"/>
                          <a:pt x="236" y="463"/>
                        </a:cubicBezTo>
                        <a:cubicBezTo>
                          <a:pt x="233" y="438"/>
                          <a:pt x="235" y="411"/>
                          <a:pt x="226" y="387"/>
                        </a:cubicBezTo>
                        <a:cubicBezTo>
                          <a:pt x="222" y="377"/>
                          <a:pt x="198" y="379"/>
                          <a:pt x="198" y="368"/>
                        </a:cubicBezTo>
                        <a:cubicBezTo>
                          <a:pt x="198" y="342"/>
                          <a:pt x="265" y="318"/>
                          <a:pt x="283" y="312"/>
                        </a:cubicBezTo>
                        <a:cubicBezTo>
                          <a:pt x="366" y="257"/>
                          <a:pt x="317" y="272"/>
                          <a:pt x="434" y="283"/>
                        </a:cubicBezTo>
                        <a:cubicBezTo>
                          <a:pt x="443" y="293"/>
                          <a:pt x="449" y="312"/>
                          <a:pt x="462" y="312"/>
                        </a:cubicBezTo>
                        <a:cubicBezTo>
                          <a:pt x="479" y="312"/>
                          <a:pt x="488" y="250"/>
                          <a:pt x="491" y="246"/>
                        </a:cubicBezTo>
                        <a:cubicBezTo>
                          <a:pt x="497" y="238"/>
                          <a:pt x="510" y="239"/>
                          <a:pt x="519" y="236"/>
                        </a:cubicBezTo>
                        <a:cubicBezTo>
                          <a:pt x="572" y="250"/>
                          <a:pt x="566" y="264"/>
                          <a:pt x="604" y="302"/>
                        </a:cubicBezTo>
                        <a:cubicBezTo>
                          <a:pt x="620" y="296"/>
                          <a:pt x="637" y="293"/>
                          <a:pt x="651" y="283"/>
                        </a:cubicBezTo>
                        <a:cubicBezTo>
                          <a:pt x="660" y="276"/>
                          <a:pt x="661" y="262"/>
                          <a:pt x="670" y="255"/>
                        </a:cubicBezTo>
                        <a:cubicBezTo>
                          <a:pt x="686" y="243"/>
                          <a:pt x="708" y="243"/>
                          <a:pt x="727" y="236"/>
                        </a:cubicBezTo>
                        <a:cubicBezTo>
                          <a:pt x="730" y="246"/>
                          <a:pt x="736" y="255"/>
                          <a:pt x="736" y="265"/>
                        </a:cubicBezTo>
                        <a:cubicBezTo>
                          <a:pt x="736" y="278"/>
                          <a:pt x="724" y="290"/>
                          <a:pt x="727" y="302"/>
                        </a:cubicBezTo>
                        <a:cubicBezTo>
                          <a:pt x="731" y="317"/>
                          <a:pt x="746" y="327"/>
                          <a:pt x="755" y="340"/>
                        </a:cubicBezTo>
                        <a:cubicBezTo>
                          <a:pt x="791" y="333"/>
                          <a:pt x="836" y="317"/>
                          <a:pt x="869" y="350"/>
                        </a:cubicBezTo>
                        <a:cubicBezTo>
                          <a:pt x="878" y="359"/>
                          <a:pt x="862" y="375"/>
                          <a:pt x="859" y="387"/>
                        </a:cubicBezTo>
                        <a:cubicBezTo>
                          <a:pt x="856" y="400"/>
                          <a:pt x="853" y="412"/>
                          <a:pt x="850" y="425"/>
                        </a:cubicBezTo>
                        <a:cubicBezTo>
                          <a:pt x="875" y="582"/>
                          <a:pt x="820" y="351"/>
                          <a:pt x="982" y="501"/>
                        </a:cubicBezTo>
                        <a:cubicBezTo>
                          <a:pt x="1007" y="524"/>
                          <a:pt x="986" y="570"/>
                          <a:pt x="991" y="604"/>
                        </a:cubicBezTo>
                        <a:cubicBezTo>
                          <a:pt x="998" y="658"/>
                          <a:pt x="1005" y="645"/>
                          <a:pt x="1057" y="680"/>
                        </a:cubicBezTo>
                        <a:cubicBezTo>
                          <a:pt x="1060" y="693"/>
                          <a:pt x="1055" y="712"/>
                          <a:pt x="1067" y="718"/>
                        </a:cubicBezTo>
                        <a:cubicBezTo>
                          <a:pt x="1082" y="726"/>
                          <a:pt x="1111" y="675"/>
                          <a:pt x="1114" y="671"/>
                        </a:cubicBezTo>
                        <a:cubicBezTo>
                          <a:pt x="1128" y="613"/>
                          <a:pt x="1134" y="635"/>
                          <a:pt x="1180" y="604"/>
                        </a:cubicBezTo>
                        <a:cubicBezTo>
                          <a:pt x="1209" y="548"/>
                          <a:pt x="1216" y="551"/>
                          <a:pt x="1190" y="463"/>
                        </a:cubicBezTo>
                        <a:cubicBezTo>
                          <a:pt x="1184" y="441"/>
                          <a:pt x="1152" y="406"/>
                          <a:pt x="1152" y="406"/>
                        </a:cubicBezTo>
                        <a:cubicBezTo>
                          <a:pt x="1161" y="400"/>
                          <a:pt x="1170" y="392"/>
                          <a:pt x="1180" y="387"/>
                        </a:cubicBezTo>
                        <a:cubicBezTo>
                          <a:pt x="1210" y="372"/>
                          <a:pt x="1225" y="384"/>
                          <a:pt x="1180" y="368"/>
                        </a:cubicBezTo>
                        <a:cubicBezTo>
                          <a:pt x="1144" y="315"/>
                          <a:pt x="1089" y="288"/>
                          <a:pt x="1029" y="274"/>
                        </a:cubicBezTo>
                        <a:cubicBezTo>
                          <a:pt x="1022" y="219"/>
                          <a:pt x="1028" y="182"/>
                          <a:pt x="982" y="151"/>
                        </a:cubicBezTo>
                        <a:cubicBezTo>
                          <a:pt x="931" y="169"/>
                          <a:pt x="884" y="161"/>
                          <a:pt x="840" y="132"/>
                        </a:cubicBezTo>
                        <a:cubicBezTo>
                          <a:pt x="837" y="120"/>
                          <a:pt x="838" y="106"/>
                          <a:pt x="831" y="95"/>
                        </a:cubicBezTo>
                        <a:cubicBezTo>
                          <a:pt x="804" y="55"/>
                          <a:pt x="743" y="86"/>
                          <a:pt x="708" y="95"/>
                        </a:cubicBezTo>
                        <a:cubicBezTo>
                          <a:pt x="653" y="61"/>
                          <a:pt x="656" y="58"/>
                          <a:pt x="642" y="0"/>
                        </a:cubicBezTo>
                        <a:cubicBezTo>
                          <a:pt x="592" y="6"/>
                          <a:pt x="541" y="12"/>
                          <a:pt x="491" y="19"/>
                        </a:cubicBezTo>
                        <a:cubicBezTo>
                          <a:pt x="478" y="21"/>
                          <a:pt x="463" y="20"/>
                          <a:pt x="453" y="28"/>
                        </a:cubicBezTo>
                        <a:cubicBezTo>
                          <a:pt x="430" y="47"/>
                          <a:pt x="428" y="84"/>
                          <a:pt x="406" y="104"/>
                        </a:cubicBezTo>
                        <a:cubicBezTo>
                          <a:pt x="347" y="157"/>
                          <a:pt x="320" y="161"/>
                          <a:pt x="245" y="170"/>
                        </a:cubicBezTo>
                        <a:cubicBezTo>
                          <a:pt x="178" y="264"/>
                          <a:pt x="219" y="214"/>
                          <a:pt x="141" y="265"/>
                        </a:cubicBezTo>
                        <a:cubicBezTo>
                          <a:pt x="135" y="277"/>
                          <a:pt x="127" y="289"/>
                          <a:pt x="123" y="302"/>
                        </a:cubicBezTo>
                        <a:cubicBezTo>
                          <a:pt x="117" y="320"/>
                          <a:pt x="122" y="342"/>
                          <a:pt x="113" y="359"/>
                        </a:cubicBezTo>
                        <a:cubicBezTo>
                          <a:pt x="108" y="369"/>
                          <a:pt x="94" y="371"/>
                          <a:pt x="85" y="378"/>
                        </a:cubicBezTo>
                        <a:cubicBezTo>
                          <a:pt x="71" y="390"/>
                          <a:pt x="60" y="403"/>
                          <a:pt x="47" y="416"/>
                        </a:cubicBezTo>
                        <a:cubicBezTo>
                          <a:pt x="36" y="451"/>
                          <a:pt x="21" y="480"/>
                          <a:pt x="0" y="510"/>
                        </a:cubicBezTo>
                        <a:cubicBezTo>
                          <a:pt x="69" y="535"/>
                          <a:pt x="19" y="584"/>
                          <a:pt x="47" y="652"/>
                        </a:cubicBezTo>
                        <a:cubicBezTo>
                          <a:pt x="52" y="664"/>
                          <a:pt x="72" y="661"/>
                          <a:pt x="85" y="661"/>
                        </a:cubicBezTo>
                        <a:cubicBezTo>
                          <a:pt x="89" y="661"/>
                          <a:pt x="78" y="655"/>
                          <a:pt x="75" y="652"/>
                        </a:cubicBezTo>
                        <a:close/>
                      </a:path>
                    </a:pathLst>
                  </a:custGeom>
                  <a:solidFill>
                    <a:srgbClr val="99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694" name="Group 76"/>
                <p:cNvGrpSpPr>
                  <a:grpSpLocks/>
                </p:cNvGrpSpPr>
                <p:nvPr/>
              </p:nvGrpSpPr>
              <p:grpSpPr bwMode="auto">
                <a:xfrm>
                  <a:off x="4772" y="2043"/>
                  <a:ext cx="133" cy="145"/>
                  <a:chOff x="1850" y="2550"/>
                  <a:chExt cx="161" cy="179"/>
                </a:xfrm>
              </p:grpSpPr>
              <p:sp>
                <p:nvSpPr>
                  <p:cNvPr id="27701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851" y="2550"/>
                    <a:ext cx="160" cy="179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7702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1850" y="2606"/>
                    <a:ext cx="76" cy="7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7695" name="Group 79"/>
                <p:cNvGrpSpPr>
                  <a:grpSpLocks/>
                </p:cNvGrpSpPr>
                <p:nvPr/>
              </p:nvGrpSpPr>
              <p:grpSpPr bwMode="auto">
                <a:xfrm>
                  <a:off x="5062" y="2045"/>
                  <a:ext cx="133" cy="145"/>
                  <a:chOff x="1850" y="2550"/>
                  <a:chExt cx="161" cy="179"/>
                </a:xfrm>
              </p:grpSpPr>
              <p:sp>
                <p:nvSpPr>
                  <p:cNvPr id="27699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1851" y="2550"/>
                    <a:ext cx="160" cy="179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7700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1850" y="2606"/>
                    <a:ext cx="76" cy="7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bg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27696" name="Oval 82"/>
                <p:cNvSpPr>
                  <a:spLocks noChangeArrowheads="1"/>
                </p:cNvSpPr>
                <p:nvPr/>
              </p:nvSpPr>
              <p:spPr bwMode="auto">
                <a:xfrm>
                  <a:off x="4945" y="2211"/>
                  <a:ext cx="62" cy="99"/>
                </a:xfrm>
                <a:prstGeom prst="ellipse">
                  <a:avLst/>
                </a:prstGeom>
                <a:solidFill>
                  <a:srgbClr val="FFCC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bg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7697" name="Freeform 83"/>
                <p:cNvSpPr>
                  <a:spLocks/>
                </p:cNvSpPr>
                <p:nvPr/>
              </p:nvSpPr>
              <p:spPr bwMode="auto">
                <a:xfrm>
                  <a:off x="4218" y="2753"/>
                  <a:ext cx="1414" cy="1019"/>
                </a:xfrm>
                <a:custGeom>
                  <a:avLst/>
                  <a:gdLst>
                    <a:gd name="T0" fmla="*/ 94 w 1716"/>
                    <a:gd name="T1" fmla="*/ 4 h 1261"/>
                    <a:gd name="T2" fmla="*/ 101 w 1716"/>
                    <a:gd name="T3" fmla="*/ 7 h 1261"/>
                    <a:gd name="T4" fmla="*/ 105 w 1716"/>
                    <a:gd name="T5" fmla="*/ 10 h 1261"/>
                    <a:gd name="T6" fmla="*/ 115 w 1716"/>
                    <a:gd name="T7" fmla="*/ 14 h 1261"/>
                    <a:gd name="T8" fmla="*/ 134 w 1716"/>
                    <a:gd name="T9" fmla="*/ 12 h 1261"/>
                    <a:gd name="T10" fmla="*/ 140 w 1716"/>
                    <a:gd name="T11" fmla="*/ 8 h 1261"/>
                    <a:gd name="T12" fmla="*/ 147 w 1716"/>
                    <a:gd name="T13" fmla="*/ 5 h 1261"/>
                    <a:gd name="T14" fmla="*/ 162 w 1716"/>
                    <a:gd name="T15" fmla="*/ 2 h 1261"/>
                    <a:gd name="T16" fmla="*/ 178 w 1716"/>
                    <a:gd name="T17" fmla="*/ 2 h 1261"/>
                    <a:gd name="T18" fmla="*/ 185 w 1716"/>
                    <a:gd name="T19" fmla="*/ 15 h 1261"/>
                    <a:gd name="T20" fmla="*/ 190 w 1716"/>
                    <a:gd name="T21" fmla="*/ 40 h 1261"/>
                    <a:gd name="T22" fmla="*/ 192 w 1716"/>
                    <a:gd name="T23" fmla="*/ 56 h 1261"/>
                    <a:gd name="T24" fmla="*/ 195 w 1716"/>
                    <a:gd name="T25" fmla="*/ 77 h 1261"/>
                    <a:gd name="T26" fmla="*/ 203 w 1716"/>
                    <a:gd name="T27" fmla="*/ 97 h 1261"/>
                    <a:gd name="T28" fmla="*/ 204 w 1716"/>
                    <a:gd name="T29" fmla="*/ 101 h 1261"/>
                    <a:gd name="T30" fmla="*/ 200 w 1716"/>
                    <a:gd name="T31" fmla="*/ 103 h 1261"/>
                    <a:gd name="T32" fmla="*/ 185 w 1716"/>
                    <a:gd name="T33" fmla="*/ 104 h 1261"/>
                    <a:gd name="T34" fmla="*/ 164 w 1716"/>
                    <a:gd name="T35" fmla="*/ 48 h 1261"/>
                    <a:gd name="T36" fmla="*/ 159 w 1716"/>
                    <a:gd name="T37" fmla="*/ 39 h 1261"/>
                    <a:gd name="T38" fmla="*/ 159 w 1716"/>
                    <a:gd name="T39" fmla="*/ 117 h 1261"/>
                    <a:gd name="T40" fmla="*/ 147 w 1716"/>
                    <a:gd name="T41" fmla="*/ 117 h 1261"/>
                    <a:gd name="T42" fmla="*/ 117 w 1716"/>
                    <a:gd name="T43" fmla="*/ 110 h 1261"/>
                    <a:gd name="T44" fmla="*/ 67 w 1716"/>
                    <a:gd name="T45" fmla="*/ 110 h 1261"/>
                    <a:gd name="T46" fmla="*/ 68 w 1716"/>
                    <a:gd name="T47" fmla="*/ 107 h 1261"/>
                    <a:gd name="T48" fmla="*/ 72 w 1716"/>
                    <a:gd name="T49" fmla="*/ 50 h 1261"/>
                    <a:gd name="T50" fmla="*/ 72 w 1716"/>
                    <a:gd name="T51" fmla="*/ 40 h 1261"/>
                    <a:gd name="T52" fmla="*/ 67 w 1716"/>
                    <a:gd name="T53" fmla="*/ 48 h 1261"/>
                    <a:gd name="T54" fmla="*/ 53 w 1716"/>
                    <a:gd name="T55" fmla="*/ 60 h 1261"/>
                    <a:gd name="T56" fmla="*/ 49 w 1716"/>
                    <a:gd name="T57" fmla="*/ 62 h 1261"/>
                    <a:gd name="T58" fmla="*/ 36 w 1716"/>
                    <a:gd name="T59" fmla="*/ 78 h 1261"/>
                    <a:gd name="T60" fmla="*/ 27 w 1716"/>
                    <a:gd name="T61" fmla="*/ 91 h 1261"/>
                    <a:gd name="T62" fmla="*/ 18 w 1716"/>
                    <a:gd name="T63" fmla="*/ 89 h 1261"/>
                    <a:gd name="T64" fmla="*/ 17 w 1716"/>
                    <a:gd name="T65" fmla="*/ 86 h 1261"/>
                    <a:gd name="T66" fmla="*/ 14 w 1716"/>
                    <a:gd name="T67" fmla="*/ 84 h 1261"/>
                    <a:gd name="T68" fmla="*/ 10 w 1716"/>
                    <a:gd name="T69" fmla="*/ 82 h 1261"/>
                    <a:gd name="T70" fmla="*/ 2 w 1716"/>
                    <a:gd name="T71" fmla="*/ 78 h 1261"/>
                    <a:gd name="T72" fmla="*/ 2 w 1716"/>
                    <a:gd name="T73" fmla="*/ 74 h 1261"/>
                    <a:gd name="T74" fmla="*/ 5 w 1716"/>
                    <a:gd name="T75" fmla="*/ 69 h 1261"/>
                    <a:gd name="T76" fmla="*/ 25 w 1716"/>
                    <a:gd name="T77" fmla="*/ 53 h 1261"/>
                    <a:gd name="T78" fmla="*/ 35 w 1716"/>
                    <a:gd name="T79" fmla="*/ 40 h 1261"/>
                    <a:gd name="T80" fmla="*/ 46 w 1716"/>
                    <a:gd name="T81" fmla="*/ 32 h 1261"/>
                    <a:gd name="T82" fmla="*/ 64 w 1716"/>
                    <a:gd name="T83" fmla="*/ 15 h 1261"/>
                    <a:gd name="T84" fmla="*/ 73 w 1716"/>
                    <a:gd name="T85" fmla="*/ 5 h 1261"/>
                    <a:gd name="T86" fmla="*/ 84 w 1716"/>
                    <a:gd name="T87" fmla="*/ 0 h 1261"/>
                    <a:gd name="T88" fmla="*/ 91 w 1716"/>
                    <a:gd name="T89" fmla="*/ 2 h 1261"/>
                    <a:gd name="T90" fmla="*/ 94 w 1716"/>
                    <a:gd name="T91" fmla="*/ 4 h 1261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716"/>
                    <a:gd name="T139" fmla="*/ 0 h 1261"/>
                    <a:gd name="T140" fmla="*/ 1716 w 1716"/>
                    <a:gd name="T141" fmla="*/ 1261 h 1261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716" h="1261">
                      <a:moveTo>
                        <a:pt x="787" y="38"/>
                      </a:moveTo>
                      <a:cubicBezTo>
                        <a:pt x="808" y="52"/>
                        <a:pt x="832" y="61"/>
                        <a:pt x="853" y="76"/>
                      </a:cubicBezTo>
                      <a:cubicBezTo>
                        <a:pt x="864" y="84"/>
                        <a:pt x="871" y="96"/>
                        <a:pt x="881" y="104"/>
                      </a:cubicBezTo>
                      <a:cubicBezTo>
                        <a:pt x="907" y="125"/>
                        <a:pt x="935" y="131"/>
                        <a:pt x="966" y="142"/>
                      </a:cubicBezTo>
                      <a:cubicBezTo>
                        <a:pt x="1020" y="139"/>
                        <a:pt x="1074" y="140"/>
                        <a:pt x="1127" y="132"/>
                      </a:cubicBezTo>
                      <a:cubicBezTo>
                        <a:pt x="1158" y="127"/>
                        <a:pt x="1155" y="102"/>
                        <a:pt x="1174" y="85"/>
                      </a:cubicBezTo>
                      <a:cubicBezTo>
                        <a:pt x="1191" y="70"/>
                        <a:pt x="1211" y="60"/>
                        <a:pt x="1230" y="47"/>
                      </a:cubicBezTo>
                      <a:cubicBezTo>
                        <a:pt x="1268" y="21"/>
                        <a:pt x="1363" y="9"/>
                        <a:pt x="1363" y="9"/>
                      </a:cubicBezTo>
                      <a:cubicBezTo>
                        <a:pt x="1407" y="12"/>
                        <a:pt x="1453" y="6"/>
                        <a:pt x="1495" y="19"/>
                      </a:cubicBezTo>
                      <a:cubicBezTo>
                        <a:pt x="1515" y="25"/>
                        <a:pt x="1554" y="130"/>
                        <a:pt x="1561" y="151"/>
                      </a:cubicBezTo>
                      <a:cubicBezTo>
                        <a:pt x="1573" y="242"/>
                        <a:pt x="1577" y="334"/>
                        <a:pt x="1589" y="425"/>
                      </a:cubicBezTo>
                      <a:cubicBezTo>
                        <a:pt x="1596" y="479"/>
                        <a:pt x="1612" y="531"/>
                        <a:pt x="1618" y="585"/>
                      </a:cubicBezTo>
                      <a:cubicBezTo>
                        <a:pt x="1626" y="654"/>
                        <a:pt x="1623" y="728"/>
                        <a:pt x="1646" y="793"/>
                      </a:cubicBezTo>
                      <a:cubicBezTo>
                        <a:pt x="1656" y="874"/>
                        <a:pt x="1666" y="947"/>
                        <a:pt x="1703" y="1020"/>
                      </a:cubicBezTo>
                      <a:cubicBezTo>
                        <a:pt x="1706" y="1033"/>
                        <a:pt x="1716" y="1046"/>
                        <a:pt x="1712" y="1058"/>
                      </a:cubicBezTo>
                      <a:cubicBezTo>
                        <a:pt x="1708" y="1069"/>
                        <a:pt x="1695" y="1074"/>
                        <a:pt x="1684" y="1076"/>
                      </a:cubicBezTo>
                      <a:cubicBezTo>
                        <a:pt x="1644" y="1083"/>
                        <a:pt x="1602" y="1083"/>
                        <a:pt x="1561" y="1086"/>
                      </a:cubicBezTo>
                      <a:cubicBezTo>
                        <a:pt x="1188" y="1206"/>
                        <a:pt x="1574" y="637"/>
                        <a:pt x="1372" y="500"/>
                      </a:cubicBezTo>
                      <a:cubicBezTo>
                        <a:pt x="1362" y="467"/>
                        <a:pt x="1345" y="438"/>
                        <a:pt x="1334" y="406"/>
                      </a:cubicBezTo>
                      <a:cubicBezTo>
                        <a:pt x="1335" y="463"/>
                        <a:pt x="1358" y="1148"/>
                        <a:pt x="1334" y="1228"/>
                      </a:cubicBezTo>
                      <a:cubicBezTo>
                        <a:pt x="1324" y="1261"/>
                        <a:pt x="1265" y="1222"/>
                        <a:pt x="1230" y="1218"/>
                      </a:cubicBezTo>
                      <a:cubicBezTo>
                        <a:pt x="1144" y="1207"/>
                        <a:pt x="1066" y="1169"/>
                        <a:pt x="985" y="1143"/>
                      </a:cubicBezTo>
                      <a:cubicBezTo>
                        <a:pt x="918" y="1145"/>
                        <a:pt x="647" y="1162"/>
                        <a:pt x="560" y="1143"/>
                      </a:cubicBezTo>
                      <a:cubicBezTo>
                        <a:pt x="550" y="1141"/>
                        <a:pt x="566" y="1124"/>
                        <a:pt x="569" y="1114"/>
                      </a:cubicBezTo>
                      <a:cubicBezTo>
                        <a:pt x="576" y="920"/>
                        <a:pt x="562" y="710"/>
                        <a:pt x="607" y="519"/>
                      </a:cubicBezTo>
                      <a:cubicBezTo>
                        <a:pt x="604" y="488"/>
                        <a:pt x="616" y="451"/>
                        <a:pt x="598" y="425"/>
                      </a:cubicBezTo>
                      <a:cubicBezTo>
                        <a:pt x="584" y="404"/>
                        <a:pt x="561" y="489"/>
                        <a:pt x="560" y="491"/>
                      </a:cubicBezTo>
                      <a:cubicBezTo>
                        <a:pt x="534" y="543"/>
                        <a:pt x="488" y="573"/>
                        <a:pt x="447" y="614"/>
                      </a:cubicBezTo>
                      <a:cubicBezTo>
                        <a:pt x="437" y="624"/>
                        <a:pt x="418" y="642"/>
                        <a:pt x="418" y="642"/>
                      </a:cubicBezTo>
                      <a:cubicBezTo>
                        <a:pt x="386" y="707"/>
                        <a:pt x="341" y="760"/>
                        <a:pt x="305" y="822"/>
                      </a:cubicBezTo>
                      <a:cubicBezTo>
                        <a:pt x="278" y="869"/>
                        <a:pt x="275" y="924"/>
                        <a:pt x="229" y="954"/>
                      </a:cubicBezTo>
                      <a:cubicBezTo>
                        <a:pt x="215" y="949"/>
                        <a:pt x="160" y="930"/>
                        <a:pt x="154" y="925"/>
                      </a:cubicBezTo>
                      <a:cubicBezTo>
                        <a:pt x="146" y="919"/>
                        <a:pt x="150" y="905"/>
                        <a:pt x="144" y="897"/>
                      </a:cubicBezTo>
                      <a:cubicBezTo>
                        <a:pt x="137" y="888"/>
                        <a:pt x="125" y="885"/>
                        <a:pt x="116" y="878"/>
                      </a:cubicBezTo>
                      <a:cubicBezTo>
                        <a:pt x="106" y="870"/>
                        <a:pt x="99" y="858"/>
                        <a:pt x="88" y="850"/>
                      </a:cubicBezTo>
                      <a:cubicBezTo>
                        <a:pt x="67" y="835"/>
                        <a:pt x="43" y="826"/>
                        <a:pt x="22" y="812"/>
                      </a:cubicBezTo>
                      <a:cubicBezTo>
                        <a:pt x="16" y="799"/>
                        <a:pt x="0" y="788"/>
                        <a:pt x="3" y="774"/>
                      </a:cubicBezTo>
                      <a:cubicBezTo>
                        <a:pt x="7" y="752"/>
                        <a:pt x="28" y="737"/>
                        <a:pt x="41" y="718"/>
                      </a:cubicBezTo>
                      <a:cubicBezTo>
                        <a:pt x="80" y="661"/>
                        <a:pt x="156" y="598"/>
                        <a:pt x="211" y="557"/>
                      </a:cubicBezTo>
                      <a:cubicBezTo>
                        <a:pt x="235" y="521"/>
                        <a:pt x="267" y="444"/>
                        <a:pt x="296" y="415"/>
                      </a:cubicBezTo>
                      <a:cubicBezTo>
                        <a:pt x="325" y="386"/>
                        <a:pt x="363" y="357"/>
                        <a:pt x="390" y="330"/>
                      </a:cubicBezTo>
                      <a:cubicBezTo>
                        <a:pt x="445" y="275"/>
                        <a:pt x="475" y="196"/>
                        <a:pt x="541" y="151"/>
                      </a:cubicBezTo>
                      <a:cubicBezTo>
                        <a:pt x="558" y="105"/>
                        <a:pt x="577" y="73"/>
                        <a:pt x="617" y="47"/>
                      </a:cubicBezTo>
                      <a:cubicBezTo>
                        <a:pt x="643" y="6"/>
                        <a:pt x="663" y="9"/>
                        <a:pt x="711" y="0"/>
                      </a:cubicBezTo>
                      <a:cubicBezTo>
                        <a:pt x="727" y="3"/>
                        <a:pt x="745" y="0"/>
                        <a:pt x="758" y="9"/>
                      </a:cubicBezTo>
                      <a:cubicBezTo>
                        <a:pt x="810" y="44"/>
                        <a:pt x="733" y="38"/>
                        <a:pt x="787" y="38"/>
                      </a:cubicBezTo>
                      <a:close/>
                    </a:path>
                  </a:pathLst>
                </a:custGeom>
                <a:solidFill>
                  <a:srgbClr val="9933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Freeform 84"/>
                <p:cNvSpPr>
                  <a:spLocks/>
                </p:cNvSpPr>
                <p:nvPr/>
              </p:nvSpPr>
              <p:spPr bwMode="auto">
                <a:xfrm>
                  <a:off x="4844" y="2404"/>
                  <a:ext cx="265" cy="75"/>
                </a:xfrm>
                <a:custGeom>
                  <a:avLst/>
                  <a:gdLst>
                    <a:gd name="T0" fmla="*/ 0 w 265"/>
                    <a:gd name="T1" fmla="*/ 13 h 75"/>
                    <a:gd name="T2" fmla="*/ 179 w 265"/>
                    <a:gd name="T3" fmla="*/ 4 h 75"/>
                    <a:gd name="T4" fmla="*/ 255 w 265"/>
                    <a:gd name="T5" fmla="*/ 13 h 75"/>
                    <a:gd name="T6" fmla="*/ 227 w 265"/>
                    <a:gd name="T7" fmla="*/ 32 h 75"/>
                    <a:gd name="T8" fmla="*/ 113 w 265"/>
                    <a:gd name="T9" fmla="*/ 70 h 75"/>
                    <a:gd name="T10" fmla="*/ 0 w 265"/>
                    <a:gd name="T11" fmla="*/ 13 h 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5"/>
                    <a:gd name="T19" fmla="*/ 0 h 75"/>
                    <a:gd name="T20" fmla="*/ 265 w 265"/>
                    <a:gd name="T21" fmla="*/ 75 h 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5" h="75">
                      <a:moveTo>
                        <a:pt x="0" y="13"/>
                      </a:moveTo>
                      <a:cubicBezTo>
                        <a:pt x="60" y="10"/>
                        <a:pt x="119" y="4"/>
                        <a:pt x="179" y="4"/>
                      </a:cubicBezTo>
                      <a:cubicBezTo>
                        <a:pt x="205" y="4"/>
                        <a:pt x="233" y="0"/>
                        <a:pt x="255" y="13"/>
                      </a:cubicBezTo>
                      <a:cubicBezTo>
                        <a:pt x="265" y="19"/>
                        <a:pt x="237" y="27"/>
                        <a:pt x="227" y="32"/>
                      </a:cubicBezTo>
                      <a:cubicBezTo>
                        <a:pt x="193" y="47"/>
                        <a:pt x="149" y="59"/>
                        <a:pt x="113" y="70"/>
                      </a:cubicBezTo>
                      <a:cubicBezTo>
                        <a:pt x="24" y="61"/>
                        <a:pt x="33" y="75"/>
                        <a:pt x="0" y="13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691" name="Freeform 85"/>
              <p:cNvSpPr>
                <a:spLocks/>
              </p:cNvSpPr>
              <p:nvPr/>
            </p:nvSpPr>
            <p:spPr bwMode="auto">
              <a:xfrm>
                <a:off x="756" y="1808"/>
                <a:ext cx="680" cy="940"/>
              </a:xfrm>
              <a:custGeom>
                <a:avLst/>
                <a:gdLst>
                  <a:gd name="T0" fmla="*/ 75 w 680"/>
                  <a:gd name="T1" fmla="*/ 83 h 940"/>
                  <a:gd name="T2" fmla="*/ 66 w 680"/>
                  <a:gd name="T3" fmla="*/ 206 h 940"/>
                  <a:gd name="T4" fmla="*/ 56 w 680"/>
                  <a:gd name="T5" fmla="*/ 593 h 940"/>
                  <a:gd name="T6" fmla="*/ 0 w 680"/>
                  <a:gd name="T7" fmla="*/ 848 h 940"/>
                  <a:gd name="T8" fmla="*/ 28 w 680"/>
                  <a:gd name="T9" fmla="*/ 858 h 940"/>
                  <a:gd name="T10" fmla="*/ 293 w 680"/>
                  <a:gd name="T11" fmla="*/ 839 h 940"/>
                  <a:gd name="T12" fmla="*/ 302 w 680"/>
                  <a:gd name="T13" fmla="*/ 773 h 940"/>
                  <a:gd name="T14" fmla="*/ 321 w 680"/>
                  <a:gd name="T15" fmla="*/ 688 h 940"/>
                  <a:gd name="T16" fmla="*/ 330 w 680"/>
                  <a:gd name="T17" fmla="*/ 348 h 940"/>
                  <a:gd name="T18" fmla="*/ 340 w 680"/>
                  <a:gd name="T19" fmla="*/ 376 h 940"/>
                  <a:gd name="T20" fmla="*/ 349 w 680"/>
                  <a:gd name="T21" fmla="*/ 471 h 940"/>
                  <a:gd name="T22" fmla="*/ 368 w 680"/>
                  <a:gd name="T23" fmla="*/ 612 h 940"/>
                  <a:gd name="T24" fmla="*/ 377 w 680"/>
                  <a:gd name="T25" fmla="*/ 924 h 940"/>
                  <a:gd name="T26" fmla="*/ 491 w 680"/>
                  <a:gd name="T27" fmla="*/ 905 h 940"/>
                  <a:gd name="T28" fmla="*/ 547 w 680"/>
                  <a:gd name="T29" fmla="*/ 886 h 940"/>
                  <a:gd name="T30" fmla="*/ 680 w 680"/>
                  <a:gd name="T31" fmla="*/ 886 h 940"/>
                  <a:gd name="T32" fmla="*/ 623 w 680"/>
                  <a:gd name="T33" fmla="*/ 659 h 940"/>
                  <a:gd name="T34" fmla="*/ 557 w 680"/>
                  <a:gd name="T35" fmla="*/ 168 h 940"/>
                  <a:gd name="T36" fmla="*/ 481 w 680"/>
                  <a:gd name="T37" fmla="*/ 46 h 940"/>
                  <a:gd name="T38" fmla="*/ 170 w 680"/>
                  <a:gd name="T39" fmla="*/ 27 h 940"/>
                  <a:gd name="T40" fmla="*/ 94 w 680"/>
                  <a:gd name="T41" fmla="*/ 55 h 940"/>
                  <a:gd name="T42" fmla="*/ 75 w 680"/>
                  <a:gd name="T43" fmla="*/ 83 h 9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80"/>
                  <a:gd name="T67" fmla="*/ 0 h 940"/>
                  <a:gd name="T68" fmla="*/ 680 w 680"/>
                  <a:gd name="T69" fmla="*/ 940 h 9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80" h="940">
                    <a:moveTo>
                      <a:pt x="75" y="83"/>
                    </a:moveTo>
                    <a:cubicBezTo>
                      <a:pt x="72" y="124"/>
                      <a:pt x="68" y="165"/>
                      <a:pt x="66" y="206"/>
                    </a:cubicBezTo>
                    <a:cubicBezTo>
                      <a:pt x="61" y="335"/>
                      <a:pt x="62" y="464"/>
                      <a:pt x="56" y="593"/>
                    </a:cubicBezTo>
                    <a:cubicBezTo>
                      <a:pt x="52" y="675"/>
                      <a:pt x="19" y="767"/>
                      <a:pt x="0" y="848"/>
                    </a:cubicBezTo>
                    <a:cubicBezTo>
                      <a:pt x="9" y="851"/>
                      <a:pt x="18" y="858"/>
                      <a:pt x="28" y="858"/>
                    </a:cubicBezTo>
                    <a:cubicBezTo>
                      <a:pt x="117" y="855"/>
                      <a:pt x="208" y="865"/>
                      <a:pt x="293" y="839"/>
                    </a:cubicBezTo>
                    <a:cubicBezTo>
                      <a:pt x="314" y="832"/>
                      <a:pt x="298" y="795"/>
                      <a:pt x="302" y="773"/>
                    </a:cubicBezTo>
                    <a:cubicBezTo>
                      <a:pt x="307" y="744"/>
                      <a:pt x="315" y="716"/>
                      <a:pt x="321" y="688"/>
                    </a:cubicBezTo>
                    <a:cubicBezTo>
                      <a:pt x="324" y="575"/>
                      <a:pt x="323" y="461"/>
                      <a:pt x="330" y="348"/>
                    </a:cubicBezTo>
                    <a:cubicBezTo>
                      <a:pt x="331" y="338"/>
                      <a:pt x="338" y="366"/>
                      <a:pt x="340" y="376"/>
                    </a:cubicBezTo>
                    <a:cubicBezTo>
                      <a:pt x="345" y="407"/>
                      <a:pt x="346" y="439"/>
                      <a:pt x="349" y="471"/>
                    </a:cubicBezTo>
                    <a:cubicBezTo>
                      <a:pt x="359" y="574"/>
                      <a:pt x="354" y="538"/>
                      <a:pt x="368" y="612"/>
                    </a:cubicBezTo>
                    <a:cubicBezTo>
                      <a:pt x="371" y="716"/>
                      <a:pt x="346" y="825"/>
                      <a:pt x="377" y="924"/>
                    </a:cubicBezTo>
                    <a:cubicBezTo>
                      <a:pt x="382" y="940"/>
                      <a:pt x="467" y="913"/>
                      <a:pt x="491" y="905"/>
                    </a:cubicBezTo>
                    <a:cubicBezTo>
                      <a:pt x="510" y="899"/>
                      <a:pt x="547" y="886"/>
                      <a:pt x="547" y="886"/>
                    </a:cubicBezTo>
                    <a:cubicBezTo>
                      <a:pt x="620" y="900"/>
                      <a:pt x="605" y="911"/>
                      <a:pt x="680" y="886"/>
                    </a:cubicBezTo>
                    <a:cubicBezTo>
                      <a:pt x="664" y="809"/>
                      <a:pt x="646" y="735"/>
                      <a:pt x="623" y="659"/>
                    </a:cubicBezTo>
                    <a:cubicBezTo>
                      <a:pt x="616" y="486"/>
                      <a:pt x="604" y="333"/>
                      <a:pt x="557" y="168"/>
                    </a:cubicBezTo>
                    <a:cubicBezTo>
                      <a:pt x="543" y="119"/>
                      <a:pt x="529" y="69"/>
                      <a:pt x="481" y="46"/>
                    </a:cubicBezTo>
                    <a:cubicBezTo>
                      <a:pt x="388" y="0"/>
                      <a:pt x="274" y="30"/>
                      <a:pt x="170" y="27"/>
                    </a:cubicBezTo>
                    <a:cubicBezTo>
                      <a:pt x="144" y="32"/>
                      <a:pt x="113" y="32"/>
                      <a:pt x="94" y="55"/>
                    </a:cubicBezTo>
                    <a:cubicBezTo>
                      <a:pt x="69" y="86"/>
                      <a:pt x="100" y="83"/>
                      <a:pt x="75" y="83"/>
                    </a:cubicBezTo>
                    <a:close/>
                  </a:path>
                </a:pathLst>
              </a:custGeom>
              <a:solidFill>
                <a:srgbClr val="00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86"/>
          <p:cNvGrpSpPr>
            <a:grpSpLocks/>
          </p:cNvGrpSpPr>
          <p:nvPr/>
        </p:nvGrpSpPr>
        <p:grpSpPr bwMode="auto">
          <a:xfrm rot="8100000">
            <a:off x="1298575" y="2630488"/>
            <a:ext cx="1347788" cy="98425"/>
            <a:chOff x="528" y="2976"/>
            <a:chExt cx="4644" cy="198"/>
          </a:xfrm>
        </p:grpSpPr>
        <p:sp>
          <p:nvSpPr>
            <p:cNvPr id="27665" name="Line 87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88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89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90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91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92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93"/>
            <p:cNvSpPr>
              <a:spLocks noChangeShapeType="1"/>
            </p:cNvSpPr>
            <p:nvPr/>
          </p:nvSpPr>
          <p:spPr bwMode="auto">
            <a:xfrm flipH="1">
              <a:off x="17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94"/>
            <p:cNvSpPr>
              <a:spLocks noChangeShapeType="1"/>
            </p:cNvSpPr>
            <p:nvPr/>
          </p:nvSpPr>
          <p:spPr bwMode="auto">
            <a:xfrm flipH="1">
              <a:off x="19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95"/>
            <p:cNvSpPr>
              <a:spLocks noChangeShapeType="1"/>
            </p:cNvSpPr>
            <p:nvPr/>
          </p:nvSpPr>
          <p:spPr bwMode="auto">
            <a:xfrm flipH="1">
              <a:off x="22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96"/>
            <p:cNvSpPr>
              <a:spLocks noChangeShapeType="1"/>
            </p:cNvSpPr>
            <p:nvPr/>
          </p:nvSpPr>
          <p:spPr bwMode="auto">
            <a:xfrm flipH="1">
              <a:off x="24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97"/>
            <p:cNvSpPr>
              <a:spLocks noChangeShapeType="1"/>
            </p:cNvSpPr>
            <p:nvPr/>
          </p:nvSpPr>
          <p:spPr bwMode="auto">
            <a:xfrm flipH="1">
              <a:off x="26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98"/>
            <p:cNvSpPr>
              <a:spLocks noChangeShapeType="1"/>
            </p:cNvSpPr>
            <p:nvPr/>
          </p:nvSpPr>
          <p:spPr bwMode="auto">
            <a:xfrm flipH="1">
              <a:off x="29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99"/>
            <p:cNvSpPr>
              <a:spLocks noChangeShapeType="1"/>
            </p:cNvSpPr>
            <p:nvPr/>
          </p:nvSpPr>
          <p:spPr bwMode="auto">
            <a:xfrm flipH="1">
              <a:off x="31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100"/>
            <p:cNvSpPr>
              <a:spLocks noChangeShapeType="1"/>
            </p:cNvSpPr>
            <p:nvPr/>
          </p:nvSpPr>
          <p:spPr bwMode="auto">
            <a:xfrm flipH="1">
              <a:off x="43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101"/>
            <p:cNvSpPr>
              <a:spLocks noChangeShapeType="1"/>
            </p:cNvSpPr>
            <p:nvPr/>
          </p:nvSpPr>
          <p:spPr bwMode="auto">
            <a:xfrm flipH="1">
              <a:off x="41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102"/>
            <p:cNvSpPr>
              <a:spLocks noChangeShapeType="1"/>
            </p:cNvSpPr>
            <p:nvPr/>
          </p:nvSpPr>
          <p:spPr bwMode="auto">
            <a:xfrm flipH="1">
              <a:off x="38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103"/>
            <p:cNvSpPr>
              <a:spLocks noChangeShapeType="1"/>
            </p:cNvSpPr>
            <p:nvPr/>
          </p:nvSpPr>
          <p:spPr bwMode="auto">
            <a:xfrm flipH="1">
              <a:off x="36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104"/>
            <p:cNvSpPr>
              <a:spLocks noChangeShapeType="1"/>
            </p:cNvSpPr>
            <p:nvPr/>
          </p:nvSpPr>
          <p:spPr bwMode="auto">
            <a:xfrm flipH="1">
              <a:off x="34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Line 105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Line 106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5" name="Group 114"/>
          <p:cNvGrpSpPr>
            <a:grpSpLocks/>
          </p:cNvGrpSpPr>
          <p:nvPr/>
        </p:nvGrpSpPr>
        <p:grpSpPr bwMode="auto">
          <a:xfrm>
            <a:off x="2847975" y="2473325"/>
            <a:ext cx="1184275" cy="1198563"/>
            <a:chOff x="1747" y="1482"/>
            <a:chExt cx="746" cy="755"/>
          </a:xfrm>
        </p:grpSpPr>
        <p:grpSp>
          <p:nvGrpSpPr>
            <p:cNvPr id="27660" name="Group 113"/>
            <p:cNvGrpSpPr>
              <a:grpSpLocks/>
            </p:cNvGrpSpPr>
            <p:nvPr/>
          </p:nvGrpSpPr>
          <p:grpSpPr bwMode="auto">
            <a:xfrm>
              <a:off x="1917" y="1482"/>
              <a:ext cx="368" cy="444"/>
              <a:chOff x="2021" y="2984"/>
              <a:chExt cx="368" cy="444"/>
            </a:xfrm>
          </p:grpSpPr>
          <p:sp>
            <p:nvSpPr>
              <p:cNvPr id="27662" name="Rectangle 112"/>
              <p:cNvSpPr>
                <a:spLocks noChangeArrowheads="1"/>
              </p:cNvSpPr>
              <p:nvPr/>
            </p:nvSpPr>
            <p:spPr bwMode="auto">
              <a:xfrm>
                <a:off x="2172" y="2984"/>
                <a:ext cx="56" cy="13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3" name="Rectangle 111"/>
              <p:cNvSpPr>
                <a:spLocks noChangeArrowheads="1"/>
              </p:cNvSpPr>
              <p:nvPr/>
            </p:nvSpPr>
            <p:spPr bwMode="auto">
              <a:xfrm>
                <a:off x="2106" y="3106"/>
                <a:ext cx="189" cy="1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4" name="AutoShape 110"/>
              <p:cNvSpPr>
                <a:spLocks noChangeArrowheads="1"/>
              </p:cNvSpPr>
              <p:nvPr/>
            </p:nvSpPr>
            <p:spPr bwMode="auto">
              <a:xfrm>
                <a:off x="2021" y="3220"/>
                <a:ext cx="368" cy="2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0 w 21600"/>
                  <a:gd name="T13" fmla="*/ 4465 h 21600"/>
                  <a:gd name="T14" fmla="*/ 17080 w 21600"/>
                  <a:gd name="T15" fmla="*/ 171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1" name="AutoShape 109"/>
            <p:cNvSpPr>
              <a:spLocks noChangeArrowheads="1"/>
            </p:cNvSpPr>
            <p:nvPr/>
          </p:nvSpPr>
          <p:spPr bwMode="auto">
            <a:xfrm>
              <a:off x="1747" y="1831"/>
              <a:ext cx="746" cy="406"/>
            </a:xfrm>
            <a:prstGeom prst="flowChartPunched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451" name="Line 115"/>
          <p:cNvSpPr>
            <a:spLocks noChangeShapeType="1"/>
          </p:cNvSpPr>
          <p:nvPr/>
        </p:nvSpPr>
        <p:spPr bwMode="auto">
          <a:xfrm flipH="1">
            <a:off x="1843088" y="2922588"/>
            <a:ext cx="1184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52" name="Line 116"/>
          <p:cNvSpPr>
            <a:spLocks noChangeShapeType="1"/>
          </p:cNvSpPr>
          <p:nvPr/>
        </p:nvSpPr>
        <p:spPr bwMode="auto">
          <a:xfrm rot="16200000" flipH="1">
            <a:off x="1125538" y="3689350"/>
            <a:ext cx="14541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53" name="Line 117"/>
          <p:cNvSpPr>
            <a:spLocks noChangeShapeType="1"/>
          </p:cNvSpPr>
          <p:nvPr/>
        </p:nvSpPr>
        <p:spPr bwMode="auto">
          <a:xfrm flipH="1">
            <a:off x="1158875" y="4411663"/>
            <a:ext cx="658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4" name="Text Box 128"/>
          <p:cNvSpPr txBox="1">
            <a:spLocks noChangeArrowheads="1"/>
          </p:cNvSpPr>
          <p:nvPr/>
        </p:nvSpPr>
        <p:spPr bwMode="auto">
          <a:xfrm>
            <a:off x="1768475" y="5305425"/>
            <a:ext cx="2878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CCFF33"/>
                </a:solidFill>
              </a:rPr>
              <a:t>A periscope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1" grpId="0" animBg="1"/>
      <p:bldP spid="14452" grpId="0" animBg="1"/>
      <p:bldP spid="14453" grpId="0" animBg="1"/>
      <p:bldP spid="1446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Using Plane Mirrors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4625"/>
            <a:ext cx="7772400" cy="46513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/>
              <a:t>kaleidoscope – fun uses of plane mirrors</a:t>
            </a:r>
            <a:endParaRPr lang="en-US" altLang="en-US" dirty="0" smtClean="0"/>
          </a:p>
        </p:txBody>
      </p:sp>
      <p:pic>
        <p:nvPicPr>
          <p:cNvPr id="28676" name="Picture 5" descr="gallery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1947863"/>
            <a:ext cx="35433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gallery_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865438"/>
            <a:ext cx="26130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9" descr="cellscope_2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2401888"/>
            <a:ext cx="2381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1" descr="gallery_0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0"/>
            <a:ext cx="2613025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First Al is isolated from the rest of the students and lines of sight are drawn to see who Al can see</a:t>
            </a:r>
            <a:endParaRPr lang="en-US" sz="2800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Al’s lines of sight are limited by the edges of the mirror. Only Ed and Fred are within these sight lines.</a:t>
            </a:r>
          </a:p>
        </p:txBody>
      </p:sp>
      <p:pic>
        <p:nvPicPr>
          <p:cNvPr id="60420" name="Picture 2" descr="http://www.physicsclassroom.com/class/refln/u13l2c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92500"/>
            <a:ext cx="77724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Bo can see Di, Ed, and Fred</a:t>
            </a:r>
          </a:p>
          <a:p>
            <a:r>
              <a:rPr lang="en-US" altLang="en-US" smtClean="0"/>
              <a:t>Cy can see Cy, Di, Ed, and Fred</a:t>
            </a:r>
          </a:p>
          <a:p>
            <a:r>
              <a:rPr lang="en-US" altLang="en-US" smtClean="0"/>
              <a:t>Di can see Cy, Di, Ed, and Fred</a:t>
            </a:r>
          </a:p>
          <a:p>
            <a:r>
              <a:rPr lang="en-US" altLang="en-US" smtClean="0"/>
              <a:t>Ed can see Bo, Cy, Di, and Eve</a:t>
            </a:r>
          </a:p>
          <a:p>
            <a:r>
              <a:rPr lang="en-US" altLang="en-US" smtClean="0"/>
              <a:t>Fred can see Al, Bo, Cy, and Di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824"/>
            <a:ext cx="7772400" cy="4114800"/>
          </a:xfrm>
        </p:spPr>
        <p:txBody>
          <a:bodyPr/>
          <a:lstStyle/>
          <a:p>
            <a:r>
              <a:rPr lang="en-US" dirty="0" smtClean="0"/>
              <a:t>Light</a:t>
            </a:r>
          </a:p>
          <a:p>
            <a:r>
              <a:rPr lang="en-US" dirty="0"/>
              <a:t>	</a:t>
            </a:r>
            <a:r>
              <a:rPr lang="en-US" dirty="0" smtClean="0"/>
              <a:t>Form of energy – specifically the electron movement from one orbital shell to another</a:t>
            </a:r>
          </a:p>
          <a:p>
            <a:r>
              <a:rPr lang="en-US" dirty="0" smtClean="0"/>
              <a:t>Visible Light</a:t>
            </a:r>
          </a:p>
          <a:p>
            <a:r>
              <a:rPr lang="en-US" dirty="0"/>
              <a:t>	</a:t>
            </a:r>
            <a:r>
              <a:rPr lang="en-US" dirty="0" smtClean="0"/>
              <a:t>Spectrum of energy wavelengths that the human eye can detect</a:t>
            </a:r>
          </a:p>
          <a:p>
            <a:r>
              <a:rPr lang="en-US" dirty="0" smtClean="0"/>
              <a:t>Light Sources (11.1, 11.2)</a:t>
            </a:r>
          </a:p>
          <a:p>
            <a:r>
              <a:rPr lang="en-US" dirty="0"/>
              <a:t>	</a:t>
            </a:r>
            <a:r>
              <a:rPr lang="en-US" dirty="0" smtClean="0"/>
              <a:t>Fluorescence, incandescent, bioluminescence, </a:t>
            </a:r>
            <a:r>
              <a:rPr lang="en-US" dirty="0" err="1" smtClean="0"/>
              <a:t>chemiluminescence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088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 Reflection Terminology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4894263" cy="7874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CCFFFF"/>
                </a:solidFill>
              </a:rPr>
              <a:t>Reflection from a mirror: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0325" y="2638425"/>
            <a:ext cx="194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0000"/>
                </a:solidFill>
              </a:rPr>
              <a:t>Incident ray</a:t>
            </a:r>
          </a:p>
        </p:txBody>
      </p:sp>
      <p:grpSp>
        <p:nvGrpSpPr>
          <p:cNvPr id="19461" name="Group 25"/>
          <p:cNvGrpSpPr>
            <a:grpSpLocks/>
          </p:cNvGrpSpPr>
          <p:nvPr/>
        </p:nvGrpSpPr>
        <p:grpSpPr bwMode="auto">
          <a:xfrm>
            <a:off x="838200" y="5461000"/>
            <a:ext cx="7372350" cy="314325"/>
            <a:chOff x="528" y="2976"/>
            <a:chExt cx="4644" cy="198"/>
          </a:xfrm>
        </p:grpSpPr>
        <p:sp>
          <p:nvSpPr>
            <p:cNvPr id="19478" name="Line 4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5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6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7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8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9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10"/>
            <p:cNvSpPr>
              <a:spLocks noChangeShapeType="1"/>
            </p:cNvSpPr>
            <p:nvPr/>
          </p:nvSpPr>
          <p:spPr bwMode="auto">
            <a:xfrm flipH="1">
              <a:off x="17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11"/>
            <p:cNvSpPr>
              <a:spLocks noChangeShapeType="1"/>
            </p:cNvSpPr>
            <p:nvPr/>
          </p:nvSpPr>
          <p:spPr bwMode="auto">
            <a:xfrm flipH="1">
              <a:off x="19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12"/>
            <p:cNvSpPr>
              <a:spLocks noChangeShapeType="1"/>
            </p:cNvSpPr>
            <p:nvPr/>
          </p:nvSpPr>
          <p:spPr bwMode="auto">
            <a:xfrm flipH="1">
              <a:off x="22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13"/>
            <p:cNvSpPr>
              <a:spLocks noChangeShapeType="1"/>
            </p:cNvSpPr>
            <p:nvPr/>
          </p:nvSpPr>
          <p:spPr bwMode="auto">
            <a:xfrm flipH="1">
              <a:off x="24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14"/>
            <p:cNvSpPr>
              <a:spLocks noChangeShapeType="1"/>
            </p:cNvSpPr>
            <p:nvPr/>
          </p:nvSpPr>
          <p:spPr bwMode="auto">
            <a:xfrm flipH="1">
              <a:off x="26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15"/>
            <p:cNvSpPr>
              <a:spLocks noChangeShapeType="1"/>
            </p:cNvSpPr>
            <p:nvPr/>
          </p:nvSpPr>
          <p:spPr bwMode="auto">
            <a:xfrm flipH="1">
              <a:off x="29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16"/>
            <p:cNvSpPr>
              <a:spLocks noChangeShapeType="1"/>
            </p:cNvSpPr>
            <p:nvPr/>
          </p:nvSpPr>
          <p:spPr bwMode="auto">
            <a:xfrm flipH="1">
              <a:off x="31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17"/>
            <p:cNvSpPr>
              <a:spLocks noChangeShapeType="1"/>
            </p:cNvSpPr>
            <p:nvPr/>
          </p:nvSpPr>
          <p:spPr bwMode="auto">
            <a:xfrm flipH="1">
              <a:off x="43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18"/>
            <p:cNvSpPr>
              <a:spLocks noChangeShapeType="1"/>
            </p:cNvSpPr>
            <p:nvPr/>
          </p:nvSpPr>
          <p:spPr bwMode="auto">
            <a:xfrm flipH="1">
              <a:off x="41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19"/>
            <p:cNvSpPr>
              <a:spLocks noChangeShapeType="1"/>
            </p:cNvSpPr>
            <p:nvPr/>
          </p:nvSpPr>
          <p:spPr bwMode="auto">
            <a:xfrm flipH="1">
              <a:off x="38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20"/>
            <p:cNvSpPr>
              <a:spLocks noChangeShapeType="1"/>
            </p:cNvSpPr>
            <p:nvPr/>
          </p:nvSpPr>
          <p:spPr bwMode="auto">
            <a:xfrm flipH="1">
              <a:off x="36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21"/>
            <p:cNvSpPr>
              <a:spLocks noChangeShapeType="1"/>
            </p:cNvSpPr>
            <p:nvPr/>
          </p:nvSpPr>
          <p:spPr bwMode="auto">
            <a:xfrm flipH="1">
              <a:off x="34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23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Line 24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4540250" y="2443163"/>
            <a:ext cx="0" cy="297180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52400" y="3733800"/>
            <a:ext cx="4724400" cy="584200"/>
            <a:chOff x="96" y="2352"/>
            <a:chExt cx="2976" cy="368"/>
          </a:xfrm>
        </p:grpSpPr>
        <p:sp>
          <p:nvSpPr>
            <p:cNvPr id="19476" name="Rectangle 28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7" name="AutoShape 30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191000" y="4065588"/>
            <a:ext cx="4724400" cy="344487"/>
            <a:chOff x="2640" y="2561"/>
            <a:chExt cx="2976" cy="217"/>
          </a:xfrm>
        </p:grpSpPr>
        <p:sp>
          <p:nvSpPr>
            <p:cNvPr id="19474" name="Rectangle 29"/>
            <p:cNvSpPr>
              <a:spLocks noChangeArrowheads="1"/>
            </p:cNvSpPr>
            <p:nvPr/>
          </p:nvSpPr>
          <p:spPr bwMode="auto">
            <a:xfrm rot="19800000" flipH="1">
              <a:off x="2640" y="2672"/>
              <a:ext cx="2976" cy="48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5" name="AutoShape 31"/>
            <p:cNvSpPr>
              <a:spLocks noChangeArrowheads="1"/>
            </p:cNvSpPr>
            <p:nvPr/>
          </p:nvSpPr>
          <p:spPr bwMode="auto">
            <a:xfrm rot="-1800000">
              <a:off x="3561" y="2561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927475" y="1917700"/>
            <a:ext cx="211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chemeClr val="accent1"/>
                </a:solidFill>
              </a:rPr>
              <a:t>Normal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6988175" y="2593975"/>
            <a:ext cx="194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GB" altLang="en-US" sz="2000">
                <a:solidFill>
                  <a:srgbClr val="6699FF"/>
                </a:solidFill>
              </a:rPr>
              <a:t>Reflected ray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128838" y="3151188"/>
            <a:ext cx="2578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/>
              <a:t>Angle of incidence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706938" y="3132138"/>
            <a:ext cx="2068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/>
              <a:t>Angle of reflection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3597275" y="3913188"/>
            <a:ext cx="644525" cy="989012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>
            <a:off x="4962525" y="3946525"/>
            <a:ext cx="674688" cy="9144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Freeform 41"/>
          <p:cNvSpPr>
            <a:spLocks/>
          </p:cNvSpPr>
          <p:nvPr/>
        </p:nvSpPr>
        <p:spPr bwMode="auto">
          <a:xfrm>
            <a:off x="4106863" y="4932363"/>
            <a:ext cx="404812" cy="239712"/>
          </a:xfrm>
          <a:custGeom>
            <a:avLst/>
            <a:gdLst>
              <a:gd name="T0" fmla="*/ 0 w 255"/>
              <a:gd name="T1" fmla="*/ 2147483647 h 151"/>
              <a:gd name="T2" fmla="*/ 2147483647 w 255"/>
              <a:gd name="T3" fmla="*/ 2147483647 h 151"/>
              <a:gd name="T4" fmla="*/ 2147483647 w 255"/>
              <a:gd name="T5" fmla="*/ 0 h 151"/>
              <a:gd name="T6" fmla="*/ 0 60000 65536"/>
              <a:gd name="T7" fmla="*/ 0 60000 65536"/>
              <a:gd name="T8" fmla="*/ 0 60000 65536"/>
              <a:gd name="T9" fmla="*/ 0 w 255"/>
              <a:gd name="T10" fmla="*/ 0 h 151"/>
              <a:gd name="T11" fmla="*/ 255 w 255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" h="151">
                <a:moveTo>
                  <a:pt x="0" y="151"/>
                </a:moveTo>
                <a:cubicBezTo>
                  <a:pt x="35" y="102"/>
                  <a:pt x="71" y="53"/>
                  <a:pt x="114" y="28"/>
                </a:cubicBezTo>
                <a:cubicBezTo>
                  <a:pt x="157" y="3"/>
                  <a:pt x="206" y="1"/>
                  <a:pt x="255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Freeform 42"/>
          <p:cNvSpPr>
            <a:spLocks/>
          </p:cNvSpPr>
          <p:nvPr/>
        </p:nvSpPr>
        <p:spPr bwMode="auto">
          <a:xfrm flipH="1">
            <a:off x="4529138" y="4814888"/>
            <a:ext cx="525462" cy="330200"/>
          </a:xfrm>
          <a:custGeom>
            <a:avLst/>
            <a:gdLst>
              <a:gd name="T0" fmla="*/ 0 w 255"/>
              <a:gd name="T1" fmla="*/ 2147483647 h 151"/>
              <a:gd name="T2" fmla="*/ 2147483647 w 255"/>
              <a:gd name="T3" fmla="*/ 2147483647 h 151"/>
              <a:gd name="T4" fmla="*/ 2147483647 w 255"/>
              <a:gd name="T5" fmla="*/ 0 h 151"/>
              <a:gd name="T6" fmla="*/ 0 60000 65536"/>
              <a:gd name="T7" fmla="*/ 0 60000 65536"/>
              <a:gd name="T8" fmla="*/ 0 60000 65536"/>
              <a:gd name="T9" fmla="*/ 0 w 255"/>
              <a:gd name="T10" fmla="*/ 0 h 151"/>
              <a:gd name="T11" fmla="*/ 255 w 255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" h="151">
                <a:moveTo>
                  <a:pt x="0" y="151"/>
                </a:moveTo>
                <a:cubicBezTo>
                  <a:pt x="35" y="102"/>
                  <a:pt x="71" y="53"/>
                  <a:pt x="114" y="28"/>
                </a:cubicBezTo>
                <a:cubicBezTo>
                  <a:pt x="157" y="3"/>
                  <a:pt x="206" y="1"/>
                  <a:pt x="255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057525" y="5981700"/>
            <a:ext cx="2878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/>
              <a:t>Mirror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 autoUpdateAnimBg="0"/>
      <p:bldP spid="11290" grpId="0" animBg="1"/>
      <p:bldP spid="11296" grpId="0" autoUpdateAnimBg="0"/>
      <p:bldP spid="11298" grpId="0" autoUpdateAnimBg="0"/>
      <p:bldP spid="11300" grpId="0" autoUpdateAnimBg="0"/>
      <p:bldP spid="11301" grpId="0" autoUpdateAnimBg="0"/>
      <p:bldP spid="11303" grpId="0" animBg="1"/>
      <p:bldP spid="11304" grpId="0" animBg="1"/>
      <p:bldP spid="11305" grpId="0" animBg="1"/>
      <p:bldP spid="11306" grpId="0" animBg="1"/>
      <p:bldP spid="113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3825"/>
            <a:ext cx="8382000" cy="73977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Clear vs. Diffuse Reflection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562100"/>
            <a:ext cx="4594225" cy="1671638"/>
          </a:xfrm>
        </p:spPr>
        <p:txBody>
          <a:bodyPr/>
          <a:lstStyle/>
          <a:p>
            <a:pPr eaLnBrk="1" hangingPunct="1"/>
            <a:r>
              <a:rPr lang="en-GB" altLang="en-US" i="1" dirty="0" smtClean="0"/>
              <a:t>Specular Reflection</a:t>
            </a:r>
            <a:r>
              <a:rPr lang="en-GB" altLang="en-US" dirty="0" smtClean="0"/>
              <a:t>: Smooth, shiny surfaces have a </a:t>
            </a:r>
            <a:r>
              <a:rPr lang="en-GB" altLang="en-US" i="1" dirty="0" smtClean="0"/>
              <a:t>clear</a:t>
            </a:r>
            <a:r>
              <a:rPr lang="en-GB" altLang="en-US" dirty="0" smtClean="0"/>
              <a:t> reflection: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09588" y="3806825"/>
            <a:ext cx="4586287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Rough, dull surfaces have a </a:t>
            </a:r>
            <a:r>
              <a:rPr lang="en-GB" altLang="en-US" i="1" dirty="0"/>
              <a:t>diffuse </a:t>
            </a:r>
            <a:r>
              <a:rPr lang="en-GB" altLang="en-US" dirty="0"/>
              <a:t> reflection.</a:t>
            </a:r>
          </a:p>
          <a:p>
            <a:pPr eaLnBrk="1" hangingPunct="1">
              <a:spcBef>
                <a:spcPct val="50000"/>
              </a:spcBef>
            </a:pPr>
            <a:endParaRPr lang="en-GB" altLang="en-US" sz="800" dirty="0"/>
          </a:p>
          <a:p>
            <a:pPr eaLnBrk="1" hangingPunct="1">
              <a:spcBef>
                <a:spcPct val="50000"/>
              </a:spcBef>
            </a:pPr>
            <a:r>
              <a:rPr lang="en-GB" altLang="en-US" i="1" dirty="0"/>
              <a:t>Diffuse reflection</a:t>
            </a:r>
            <a:r>
              <a:rPr lang="en-GB" altLang="en-US" dirty="0"/>
              <a:t> is when light is scattered in different directions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46750" y="2973388"/>
            <a:ext cx="2703513" cy="193675"/>
            <a:chOff x="528" y="2976"/>
            <a:chExt cx="4644" cy="198"/>
          </a:xfrm>
        </p:grpSpPr>
        <p:sp>
          <p:nvSpPr>
            <p:cNvPr id="23603" name="Line 6"/>
            <p:cNvSpPr>
              <a:spLocks noChangeShapeType="1"/>
            </p:cNvSpPr>
            <p:nvPr/>
          </p:nvSpPr>
          <p:spPr bwMode="auto">
            <a:xfrm>
              <a:off x="528" y="2976"/>
              <a:ext cx="4644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7"/>
            <p:cNvSpPr>
              <a:spLocks noChangeShapeType="1"/>
            </p:cNvSpPr>
            <p:nvPr/>
          </p:nvSpPr>
          <p:spPr bwMode="auto">
            <a:xfrm flipH="1">
              <a:off x="5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8"/>
            <p:cNvSpPr>
              <a:spLocks noChangeShapeType="1"/>
            </p:cNvSpPr>
            <p:nvPr/>
          </p:nvSpPr>
          <p:spPr bwMode="auto">
            <a:xfrm flipH="1">
              <a:off x="7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Line 9"/>
            <p:cNvSpPr>
              <a:spLocks noChangeShapeType="1"/>
            </p:cNvSpPr>
            <p:nvPr/>
          </p:nvSpPr>
          <p:spPr bwMode="auto">
            <a:xfrm flipH="1">
              <a:off x="10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10"/>
            <p:cNvSpPr>
              <a:spLocks noChangeShapeType="1"/>
            </p:cNvSpPr>
            <p:nvPr/>
          </p:nvSpPr>
          <p:spPr bwMode="auto">
            <a:xfrm flipH="1">
              <a:off x="12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11"/>
            <p:cNvSpPr>
              <a:spLocks noChangeShapeType="1"/>
            </p:cNvSpPr>
            <p:nvPr/>
          </p:nvSpPr>
          <p:spPr bwMode="auto">
            <a:xfrm flipH="1">
              <a:off x="14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12"/>
            <p:cNvSpPr>
              <a:spLocks noChangeShapeType="1"/>
            </p:cNvSpPr>
            <p:nvPr/>
          </p:nvSpPr>
          <p:spPr bwMode="auto">
            <a:xfrm flipH="1">
              <a:off x="17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13"/>
            <p:cNvSpPr>
              <a:spLocks noChangeShapeType="1"/>
            </p:cNvSpPr>
            <p:nvPr/>
          </p:nvSpPr>
          <p:spPr bwMode="auto">
            <a:xfrm flipH="1">
              <a:off x="19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14"/>
            <p:cNvSpPr>
              <a:spLocks noChangeShapeType="1"/>
            </p:cNvSpPr>
            <p:nvPr/>
          </p:nvSpPr>
          <p:spPr bwMode="auto">
            <a:xfrm flipH="1">
              <a:off x="22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15"/>
            <p:cNvSpPr>
              <a:spLocks noChangeShapeType="1"/>
            </p:cNvSpPr>
            <p:nvPr/>
          </p:nvSpPr>
          <p:spPr bwMode="auto">
            <a:xfrm flipH="1">
              <a:off x="24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16"/>
            <p:cNvSpPr>
              <a:spLocks noChangeShapeType="1"/>
            </p:cNvSpPr>
            <p:nvPr/>
          </p:nvSpPr>
          <p:spPr bwMode="auto">
            <a:xfrm flipH="1">
              <a:off x="26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17"/>
            <p:cNvSpPr>
              <a:spLocks noChangeShapeType="1"/>
            </p:cNvSpPr>
            <p:nvPr/>
          </p:nvSpPr>
          <p:spPr bwMode="auto">
            <a:xfrm flipH="1">
              <a:off x="29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18"/>
            <p:cNvSpPr>
              <a:spLocks noChangeShapeType="1"/>
            </p:cNvSpPr>
            <p:nvPr/>
          </p:nvSpPr>
          <p:spPr bwMode="auto">
            <a:xfrm flipH="1">
              <a:off x="31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19"/>
            <p:cNvSpPr>
              <a:spLocks noChangeShapeType="1"/>
            </p:cNvSpPr>
            <p:nvPr/>
          </p:nvSpPr>
          <p:spPr bwMode="auto">
            <a:xfrm flipH="1">
              <a:off x="436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20"/>
            <p:cNvSpPr>
              <a:spLocks noChangeShapeType="1"/>
            </p:cNvSpPr>
            <p:nvPr/>
          </p:nvSpPr>
          <p:spPr bwMode="auto">
            <a:xfrm flipH="1">
              <a:off x="412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21"/>
            <p:cNvSpPr>
              <a:spLocks noChangeShapeType="1"/>
            </p:cNvSpPr>
            <p:nvPr/>
          </p:nvSpPr>
          <p:spPr bwMode="auto">
            <a:xfrm flipH="1">
              <a:off x="388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22"/>
            <p:cNvSpPr>
              <a:spLocks noChangeShapeType="1"/>
            </p:cNvSpPr>
            <p:nvPr/>
          </p:nvSpPr>
          <p:spPr bwMode="auto">
            <a:xfrm flipH="1">
              <a:off x="36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23"/>
            <p:cNvSpPr>
              <a:spLocks noChangeShapeType="1"/>
            </p:cNvSpPr>
            <p:nvPr/>
          </p:nvSpPr>
          <p:spPr bwMode="auto">
            <a:xfrm flipH="1">
              <a:off x="34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24"/>
            <p:cNvSpPr>
              <a:spLocks noChangeShapeType="1"/>
            </p:cNvSpPr>
            <p:nvPr/>
          </p:nvSpPr>
          <p:spPr bwMode="auto">
            <a:xfrm flipH="1">
              <a:off x="484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25"/>
            <p:cNvSpPr>
              <a:spLocks noChangeShapeType="1"/>
            </p:cNvSpPr>
            <p:nvPr/>
          </p:nvSpPr>
          <p:spPr bwMode="auto">
            <a:xfrm flipH="1">
              <a:off x="4608" y="2976"/>
              <a:ext cx="198" cy="1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827588" y="1865313"/>
            <a:ext cx="3386137" cy="293687"/>
            <a:chOff x="3041" y="1175"/>
            <a:chExt cx="2133" cy="185"/>
          </a:xfrm>
        </p:grpSpPr>
        <p:grpSp>
          <p:nvGrpSpPr>
            <p:cNvPr id="23594" name="Group 27"/>
            <p:cNvGrpSpPr>
              <a:grpSpLocks/>
            </p:cNvGrpSpPr>
            <p:nvPr/>
          </p:nvGrpSpPr>
          <p:grpSpPr bwMode="auto">
            <a:xfrm rot="1800000">
              <a:off x="3041" y="1191"/>
              <a:ext cx="1223" cy="168"/>
              <a:chOff x="96" y="2352"/>
              <a:chExt cx="2976" cy="368"/>
            </a:xfrm>
          </p:grpSpPr>
          <p:sp>
            <p:nvSpPr>
              <p:cNvPr id="23601" name="Rectangle 28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02" name="AutoShape 29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95" name="Group 30"/>
            <p:cNvGrpSpPr>
              <a:grpSpLocks/>
            </p:cNvGrpSpPr>
            <p:nvPr/>
          </p:nvGrpSpPr>
          <p:grpSpPr bwMode="auto">
            <a:xfrm rot="1800000">
              <a:off x="3497" y="1192"/>
              <a:ext cx="1223" cy="168"/>
              <a:chOff x="96" y="2352"/>
              <a:chExt cx="2976" cy="368"/>
            </a:xfrm>
          </p:grpSpPr>
          <p:sp>
            <p:nvSpPr>
              <p:cNvPr id="23599" name="Rectangle 31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600" name="AutoShape 32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96" name="Group 33"/>
            <p:cNvGrpSpPr>
              <a:grpSpLocks/>
            </p:cNvGrpSpPr>
            <p:nvPr/>
          </p:nvGrpSpPr>
          <p:grpSpPr bwMode="auto">
            <a:xfrm rot="1800000">
              <a:off x="3951" y="1175"/>
              <a:ext cx="1223" cy="168"/>
              <a:chOff x="96" y="2352"/>
              <a:chExt cx="2976" cy="368"/>
            </a:xfrm>
          </p:grpSpPr>
          <p:sp>
            <p:nvSpPr>
              <p:cNvPr id="23597" name="Rectangle 34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8" name="AutoShape 35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6492875" y="1120775"/>
            <a:ext cx="1709738" cy="1965325"/>
            <a:chOff x="4090" y="706"/>
            <a:chExt cx="1077" cy="1238"/>
          </a:xfrm>
        </p:grpSpPr>
        <p:grpSp>
          <p:nvGrpSpPr>
            <p:cNvPr id="23585" name="Group 37"/>
            <p:cNvGrpSpPr>
              <a:grpSpLocks/>
            </p:cNvGrpSpPr>
            <p:nvPr/>
          </p:nvGrpSpPr>
          <p:grpSpPr bwMode="auto">
            <a:xfrm rot="-5400000">
              <a:off x="3562" y="1249"/>
              <a:ext cx="1223" cy="168"/>
              <a:chOff x="96" y="2352"/>
              <a:chExt cx="2976" cy="368"/>
            </a:xfrm>
          </p:grpSpPr>
          <p:sp>
            <p:nvSpPr>
              <p:cNvPr id="23592" name="Rectangle 38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3" name="AutoShape 39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86" name="Group 40"/>
            <p:cNvGrpSpPr>
              <a:grpSpLocks/>
            </p:cNvGrpSpPr>
            <p:nvPr/>
          </p:nvGrpSpPr>
          <p:grpSpPr bwMode="auto">
            <a:xfrm rot="-5400000">
              <a:off x="4008" y="1242"/>
              <a:ext cx="1223" cy="168"/>
              <a:chOff x="96" y="2352"/>
              <a:chExt cx="2976" cy="368"/>
            </a:xfrm>
          </p:grpSpPr>
          <p:sp>
            <p:nvSpPr>
              <p:cNvPr id="23590" name="Rectangle 41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1" name="AutoShape 42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3587" name="Group 43"/>
            <p:cNvGrpSpPr>
              <a:grpSpLocks/>
            </p:cNvGrpSpPr>
            <p:nvPr/>
          </p:nvGrpSpPr>
          <p:grpSpPr bwMode="auto">
            <a:xfrm rot="-5400000">
              <a:off x="4471" y="1234"/>
              <a:ext cx="1223" cy="168"/>
              <a:chOff x="96" y="2352"/>
              <a:chExt cx="2976" cy="368"/>
            </a:xfrm>
          </p:grpSpPr>
          <p:sp>
            <p:nvSpPr>
              <p:cNvPr id="23588" name="Rectangle 44"/>
              <p:cNvSpPr>
                <a:spLocks noChangeArrowheads="1"/>
              </p:cNvSpPr>
              <p:nvPr/>
            </p:nvSpPr>
            <p:spPr bwMode="auto">
              <a:xfrm rot="1800000">
                <a:off x="96" y="2672"/>
                <a:ext cx="2976" cy="48"/>
              </a:xfrm>
              <a:prstGeom prst="rect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9" name="AutoShape 45"/>
              <p:cNvSpPr>
                <a:spLocks noChangeArrowheads="1"/>
              </p:cNvSpPr>
              <p:nvPr/>
            </p:nvSpPr>
            <p:spPr bwMode="auto">
              <a:xfrm rot="1800000">
                <a:off x="567" y="2352"/>
                <a:ext cx="1218" cy="217"/>
              </a:xfrm>
              <a:prstGeom prst="rightArrow">
                <a:avLst>
                  <a:gd name="adj1" fmla="val 3593"/>
                  <a:gd name="adj2" fmla="val 140089"/>
                </a:avLst>
              </a:pr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bg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6606" name="Freeform 46"/>
          <p:cNvSpPr>
            <a:spLocks/>
          </p:cNvSpPr>
          <p:nvPr/>
        </p:nvSpPr>
        <p:spPr bwMode="auto">
          <a:xfrm>
            <a:off x="5695950" y="6010275"/>
            <a:ext cx="2952750" cy="211138"/>
          </a:xfrm>
          <a:custGeom>
            <a:avLst/>
            <a:gdLst>
              <a:gd name="T0" fmla="*/ 0 w 1860"/>
              <a:gd name="T1" fmla="*/ 2147483647 h 133"/>
              <a:gd name="T2" fmla="*/ 2147483647 w 1860"/>
              <a:gd name="T3" fmla="*/ 0 h 133"/>
              <a:gd name="T4" fmla="*/ 2147483647 w 1860"/>
              <a:gd name="T5" fmla="*/ 2147483647 h 133"/>
              <a:gd name="T6" fmla="*/ 2147483647 w 1860"/>
              <a:gd name="T7" fmla="*/ 2147483647 h 133"/>
              <a:gd name="T8" fmla="*/ 2147483647 w 1860"/>
              <a:gd name="T9" fmla="*/ 2147483647 h 133"/>
              <a:gd name="T10" fmla="*/ 2147483647 w 1860"/>
              <a:gd name="T11" fmla="*/ 0 h 133"/>
              <a:gd name="T12" fmla="*/ 2147483647 w 1860"/>
              <a:gd name="T13" fmla="*/ 2147483647 h 133"/>
              <a:gd name="T14" fmla="*/ 2147483647 w 1860"/>
              <a:gd name="T15" fmla="*/ 2147483647 h 133"/>
              <a:gd name="T16" fmla="*/ 2147483647 w 1860"/>
              <a:gd name="T17" fmla="*/ 2147483647 h 133"/>
              <a:gd name="T18" fmla="*/ 2147483647 w 1860"/>
              <a:gd name="T19" fmla="*/ 2147483647 h 133"/>
              <a:gd name="T20" fmla="*/ 2147483647 w 1860"/>
              <a:gd name="T21" fmla="*/ 2147483647 h 133"/>
              <a:gd name="T22" fmla="*/ 2147483647 w 1860"/>
              <a:gd name="T23" fmla="*/ 2147483647 h 133"/>
              <a:gd name="T24" fmla="*/ 2147483647 w 1860"/>
              <a:gd name="T25" fmla="*/ 2147483647 h 133"/>
              <a:gd name="T26" fmla="*/ 2147483647 w 1860"/>
              <a:gd name="T27" fmla="*/ 2147483647 h 1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860"/>
              <a:gd name="T43" fmla="*/ 0 h 133"/>
              <a:gd name="T44" fmla="*/ 1860 w 1860"/>
              <a:gd name="T45" fmla="*/ 133 h 13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860" h="133">
                <a:moveTo>
                  <a:pt x="0" y="29"/>
                </a:moveTo>
                <a:cubicBezTo>
                  <a:pt x="38" y="19"/>
                  <a:pt x="75" y="8"/>
                  <a:pt x="114" y="0"/>
                </a:cubicBezTo>
                <a:cubicBezTo>
                  <a:pt x="240" y="7"/>
                  <a:pt x="294" y="6"/>
                  <a:pt x="397" y="38"/>
                </a:cubicBezTo>
                <a:cubicBezTo>
                  <a:pt x="475" y="29"/>
                  <a:pt x="497" y="19"/>
                  <a:pt x="576" y="29"/>
                </a:cubicBezTo>
                <a:cubicBezTo>
                  <a:pt x="627" y="104"/>
                  <a:pt x="667" y="48"/>
                  <a:pt x="727" y="19"/>
                </a:cubicBezTo>
                <a:cubicBezTo>
                  <a:pt x="745" y="10"/>
                  <a:pt x="765" y="7"/>
                  <a:pt x="784" y="0"/>
                </a:cubicBezTo>
                <a:cubicBezTo>
                  <a:pt x="845" y="8"/>
                  <a:pt x="899" y="11"/>
                  <a:pt x="954" y="38"/>
                </a:cubicBezTo>
                <a:cubicBezTo>
                  <a:pt x="1082" y="29"/>
                  <a:pt x="1163" y="21"/>
                  <a:pt x="1294" y="29"/>
                </a:cubicBezTo>
                <a:cubicBezTo>
                  <a:pt x="1370" y="53"/>
                  <a:pt x="1363" y="47"/>
                  <a:pt x="1473" y="38"/>
                </a:cubicBezTo>
                <a:cubicBezTo>
                  <a:pt x="1512" y="29"/>
                  <a:pt x="1534" y="19"/>
                  <a:pt x="1577" y="38"/>
                </a:cubicBezTo>
                <a:cubicBezTo>
                  <a:pt x="1588" y="43"/>
                  <a:pt x="1587" y="60"/>
                  <a:pt x="1596" y="67"/>
                </a:cubicBezTo>
                <a:cubicBezTo>
                  <a:pt x="1604" y="73"/>
                  <a:pt x="1615" y="73"/>
                  <a:pt x="1624" y="76"/>
                </a:cubicBezTo>
                <a:cubicBezTo>
                  <a:pt x="1663" y="133"/>
                  <a:pt x="1673" y="123"/>
                  <a:pt x="1747" y="114"/>
                </a:cubicBezTo>
                <a:cubicBezTo>
                  <a:pt x="1791" y="103"/>
                  <a:pt x="1820" y="87"/>
                  <a:pt x="1860" y="67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47"/>
          <p:cNvGrpSpPr>
            <a:grpSpLocks/>
          </p:cNvGrpSpPr>
          <p:nvPr/>
        </p:nvGrpSpPr>
        <p:grpSpPr bwMode="auto">
          <a:xfrm rot="1800000">
            <a:off x="5457825" y="4949825"/>
            <a:ext cx="1941513" cy="266700"/>
            <a:chOff x="96" y="2352"/>
            <a:chExt cx="2976" cy="368"/>
          </a:xfrm>
        </p:grpSpPr>
        <p:sp>
          <p:nvSpPr>
            <p:cNvPr id="23583" name="Rectangle 48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AutoShape 49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 rot="1800000">
            <a:off x="6075363" y="4954588"/>
            <a:ext cx="1941512" cy="266700"/>
            <a:chOff x="96" y="2352"/>
            <a:chExt cx="2976" cy="368"/>
          </a:xfrm>
        </p:grpSpPr>
        <p:sp>
          <p:nvSpPr>
            <p:cNvPr id="23581" name="Rectangle 51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AutoShape 52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 rot="1800000">
            <a:off x="4879975" y="4956175"/>
            <a:ext cx="1941513" cy="266700"/>
            <a:chOff x="96" y="2352"/>
            <a:chExt cx="2976" cy="368"/>
          </a:xfrm>
        </p:grpSpPr>
        <p:sp>
          <p:nvSpPr>
            <p:cNvPr id="23579" name="Rectangle 54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0" name="AutoShape 55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 rot="-8383663">
            <a:off x="5491163" y="5059363"/>
            <a:ext cx="1941512" cy="266700"/>
            <a:chOff x="96" y="2352"/>
            <a:chExt cx="2976" cy="368"/>
          </a:xfrm>
        </p:grpSpPr>
        <p:sp>
          <p:nvSpPr>
            <p:cNvPr id="23577" name="Rectangle 57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8" name="AutoShape 58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 rot="-5400000">
            <a:off x="6876256" y="5072857"/>
            <a:ext cx="1941513" cy="266700"/>
            <a:chOff x="96" y="2352"/>
            <a:chExt cx="2976" cy="368"/>
          </a:xfrm>
        </p:grpSpPr>
        <p:sp>
          <p:nvSpPr>
            <p:cNvPr id="23575" name="Rectangle 60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6" name="AutoShape 61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 rot="-4525351">
            <a:off x="5901532" y="5198269"/>
            <a:ext cx="1941512" cy="266700"/>
            <a:chOff x="96" y="2352"/>
            <a:chExt cx="2976" cy="368"/>
          </a:xfrm>
        </p:grpSpPr>
        <p:sp>
          <p:nvSpPr>
            <p:cNvPr id="23573" name="Rectangle 63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4" name="AutoShape 64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 rot="1800000">
            <a:off x="6651625" y="4972050"/>
            <a:ext cx="1941513" cy="266700"/>
            <a:chOff x="96" y="2352"/>
            <a:chExt cx="2976" cy="368"/>
          </a:xfrm>
        </p:grpSpPr>
        <p:sp>
          <p:nvSpPr>
            <p:cNvPr id="23571" name="Rectangle 66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2" name="AutoShape 67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8" name="Group 68"/>
          <p:cNvGrpSpPr>
            <a:grpSpLocks/>
          </p:cNvGrpSpPr>
          <p:nvPr/>
        </p:nvGrpSpPr>
        <p:grpSpPr bwMode="auto">
          <a:xfrm rot="-8383663">
            <a:off x="6707188" y="5091113"/>
            <a:ext cx="1941512" cy="266700"/>
            <a:chOff x="96" y="2352"/>
            <a:chExt cx="2976" cy="368"/>
          </a:xfrm>
        </p:grpSpPr>
        <p:sp>
          <p:nvSpPr>
            <p:cNvPr id="23569" name="Rectangle 69"/>
            <p:cNvSpPr>
              <a:spLocks noChangeArrowheads="1"/>
            </p:cNvSpPr>
            <p:nvPr/>
          </p:nvSpPr>
          <p:spPr bwMode="auto">
            <a:xfrm rot="1800000">
              <a:off x="96" y="2672"/>
              <a:ext cx="2976" cy="48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0" name="AutoShape 70"/>
            <p:cNvSpPr>
              <a:spLocks noChangeArrowheads="1"/>
            </p:cNvSpPr>
            <p:nvPr/>
          </p:nvSpPr>
          <p:spPr bwMode="auto">
            <a:xfrm rot="1800000">
              <a:off x="567" y="2352"/>
              <a:ext cx="1218" cy="217"/>
            </a:xfrm>
            <a:prstGeom prst="rightArrow">
              <a:avLst>
                <a:gd name="adj1" fmla="val 3593"/>
                <a:gd name="adj2" fmla="val 140089"/>
              </a:avLst>
            </a:pr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64" grpId="0" autoUpdateAnimBg="0"/>
      <p:bldP spid="666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Clear vs. Diffuse Reflection</a:t>
            </a:r>
            <a:endParaRPr lang="en-US" sz="4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4580" name="Picture 5" descr="reflectionsfig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1122363"/>
            <a:ext cx="8224838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3340100"/>
            <a:ext cx="1247775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3327400" y="3849688"/>
            <a:ext cx="3257550" cy="3429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3575050" y="3849688"/>
            <a:ext cx="3009900" cy="1320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3460750" y="3849688"/>
            <a:ext cx="3124200" cy="1524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3232150" y="3849688"/>
            <a:ext cx="33528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200400" y="3589338"/>
            <a:ext cx="3384550" cy="2603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3390900" y="3849688"/>
            <a:ext cx="3194050" cy="116205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3384550" y="3849688"/>
            <a:ext cx="3200400" cy="685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90600" y="533400"/>
            <a:ext cx="7162800" cy="19050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400" smtClean="0"/>
              <a:t>We see images when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400" b="1" smtClean="0">
                <a:solidFill>
                  <a:srgbClr val="FFCC00"/>
                </a:solidFill>
              </a:rPr>
              <a:t>light rays</a:t>
            </a:r>
            <a:r>
              <a:rPr lang="en-US" altLang="en-US" sz="3400" smtClean="0"/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3400" smtClean="0"/>
              <a:t>converge in our eyes.</a:t>
            </a:r>
          </a:p>
        </p:txBody>
      </p:sp>
      <p:pic>
        <p:nvPicPr>
          <p:cNvPr id="38924" name="Picture 12" descr="so0010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544888"/>
            <a:ext cx="830263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0" y="609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converge: come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Yesterday you learned how to draw images </a:t>
            </a:r>
            <a:r>
              <a:rPr lang="en-US" sz="2800" dirty="0" smtClean="0"/>
              <a:t>in a Plane Mirror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53000" y="103379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191000" y="1905000"/>
            <a:ext cx="76200" cy="426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02075" y="628650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mirror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rot="836827">
            <a:off x="1676400" y="2590800"/>
            <a:ext cx="685800" cy="2667000"/>
          </a:xfrm>
          <a:prstGeom prst="upArrow">
            <a:avLst>
              <a:gd name="adj1" fmla="val 50000"/>
              <a:gd name="adj2" fmla="val 97222"/>
            </a:avLst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362200" y="2667000"/>
            <a:ext cx="1905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267200" y="2667000"/>
            <a:ext cx="16764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86075" y="21717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2cm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791075" y="21717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2cm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524000" y="5181600"/>
            <a:ext cx="2743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343400" y="5181600"/>
            <a:ext cx="24384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619375" y="52959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3.5cm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981575" y="53721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3.5cm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-1079295">
            <a:off x="6172200" y="2514600"/>
            <a:ext cx="685800" cy="2667000"/>
          </a:xfrm>
          <a:prstGeom prst="upArrow">
            <a:avLst>
              <a:gd name="adj1" fmla="val 50000"/>
              <a:gd name="adj2" fmla="val 97222"/>
            </a:avLst>
          </a:prstGeom>
          <a:solidFill>
            <a:srgbClr val="00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44525" y="3276600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object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820738" y="1676400"/>
            <a:ext cx="279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Draw line &amp; measure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729163" y="1752600"/>
            <a:ext cx="343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/>
              <a:t>Repeat lines behind mirror</a:t>
            </a:r>
          </a:p>
        </p:txBody>
      </p:sp>
      <p:sp>
        <p:nvSpPr>
          <p:cNvPr id="62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5DF0948-EE4C-4C6B-9238-6BE6F1E0AF2F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nimBg="1"/>
      <p:bldP spid="4102" grpId="0" autoUpdateAnimBg="0"/>
      <p:bldP spid="4103" grpId="0" animBg="1"/>
      <p:bldP spid="4104" grpId="0" animBg="1"/>
      <p:bldP spid="4105" grpId="0" animBg="1"/>
      <p:bldP spid="4106" grpId="0" autoUpdateAnimBg="0"/>
      <p:bldP spid="4107" grpId="0" autoUpdateAnimBg="0"/>
      <p:bldP spid="4108" grpId="0" animBg="1"/>
      <p:bldP spid="4109" grpId="0" animBg="1"/>
      <p:bldP spid="4110" grpId="0" autoUpdateAnimBg="0"/>
      <p:bldP spid="4111" grpId="0" autoUpdateAnimBg="0"/>
      <p:bldP spid="4112" grpId="0" animBg="1"/>
      <p:bldP spid="4114" grpId="0" autoUpdateAnimBg="0"/>
      <p:bldP spid="4115" grpId="0" autoUpdateAnimBg="0"/>
      <p:bldP spid="41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Characteristics of images in plane mirrors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mtClean="0"/>
              <a:t>The image in a plane mirror is always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Same size as the object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Upright, inverted laterally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 Behind the mirror </a:t>
            </a:r>
            <a:r>
              <a:rPr lang="en-US" altLang="en-US" sz="2000" smtClean="0"/>
              <a:t>and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 Virtual (</a:t>
            </a:r>
            <a:r>
              <a:rPr lang="en-US" altLang="en-US" sz="2000" smtClean="0"/>
              <a:t>an image formed in a location that the light does not actually reach)</a:t>
            </a:r>
          </a:p>
          <a:p>
            <a:pPr marL="533400" indent="-533400"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828</Words>
  <Application>Microsoft Office PowerPoint</Application>
  <PresentationFormat>On-screen Show (4:3)</PresentationFormat>
  <Paragraphs>112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Comic Sans MS</vt:lpstr>
      <vt:lpstr>Arial</vt:lpstr>
      <vt:lpstr>Calibri</vt:lpstr>
      <vt:lpstr>Times New Roman</vt:lpstr>
      <vt:lpstr>Default Design</vt:lpstr>
      <vt:lpstr>Optics</vt:lpstr>
      <vt:lpstr>Recap of Light</vt:lpstr>
      <vt:lpstr>Recap of Light</vt:lpstr>
      <vt:lpstr> Reflection Terminology</vt:lpstr>
      <vt:lpstr>Clear vs. Diffuse Reflection</vt:lpstr>
      <vt:lpstr>Clear vs. Diffuse Reflection</vt:lpstr>
      <vt:lpstr> </vt:lpstr>
      <vt:lpstr>Yesterday you learned how to draw images in a Plane Mirror</vt:lpstr>
      <vt:lpstr>Characteristics of images in plane mirrors</vt:lpstr>
      <vt:lpstr>PowerPoint Presentation</vt:lpstr>
      <vt:lpstr>Plane Mirrors (flat mirrors)</vt:lpstr>
      <vt:lpstr>Plane Mirrors (flat mirrors)</vt:lpstr>
      <vt:lpstr>Plane Mirrors (flat mirrors)</vt:lpstr>
      <vt:lpstr>Steps for drawing Plane Mirror Ray Diagrams:</vt:lpstr>
      <vt:lpstr>Using Ray diagrams</vt:lpstr>
      <vt:lpstr>The four steps of the process</vt:lpstr>
      <vt:lpstr>PowerPoint Presentation</vt:lpstr>
      <vt:lpstr>PowerPoint Presentation</vt:lpstr>
      <vt:lpstr>PowerPoint Presentation</vt:lpstr>
      <vt:lpstr>Examples</vt:lpstr>
      <vt:lpstr>PowerPoint Presentation</vt:lpstr>
      <vt:lpstr>Uses of Ray Diagrams</vt:lpstr>
      <vt:lpstr>Yesterday’s Handout – Activity 1</vt:lpstr>
      <vt:lpstr>PowerPoint Presentation</vt:lpstr>
      <vt:lpstr>Activity 2</vt:lpstr>
      <vt:lpstr>Activity 3 – New handout</vt:lpstr>
      <vt:lpstr>Using Plane Mirrors</vt:lpstr>
      <vt:lpstr>First Al is isolated from the rest of the students and lines of sight are drawn to see who Al can see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Richards</dc:creator>
  <cp:lastModifiedBy>Tanya Peden</cp:lastModifiedBy>
  <cp:revision>105</cp:revision>
  <dcterms:created xsi:type="dcterms:W3CDTF">2001-09-18T14:49:25Z</dcterms:created>
  <dcterms:modified xsi:type="dcterms:W3CDTF">2014-11-24T19:20:12Z</dcterms:modified>
</cp:coreProperties>
</file>