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5"/>
  </p:sldMasterIdLst>
  <p:notesMasterIdLst>
    <p:notesMasterId r:id="rId39"/>
  </p:notesMasterIdLst>
  <p:handoutMasterIdLst>
    <p:handoutMasterId r:id="rId40"/>
  </p:handoutMasterIdLst>
  <p:sldIdLst>
    <p:sldId id="494" r:id="rId6"/>
    <p:sldId id="281" r:id="rId7"/>
    <p:sldId id="283" r:id="rId8"/>
    <p:sldId id="426" r:id="rId9"/>
    <p:sldId id="427" r:id="rId10"/>
    <p:sldId id="429" r:id="rId11"/>
    <p:sldId id="457" r:id="rId12"/>
    <p:sldId id="296" r:id="rId13"/>
    <p:sldId id="433" r:id="rId14"/>
    <p:sldId id="303" r:id="rId15"/>
    <p:sldId id="435" r:id="rId16"/>
    <p:sldId id="304" r:id="rId17"/>
    <p:sldId id="436" r:id="rId18"/>
    <p:sldId id="407" r:id="rId19"/>
    <p:sldId id="438" r:id="rId20"/>
    <p:sldId id="439" r:id="rId21"/>
    <p:sldId id="364" r:id="rId22"/>
    <p:sldId id="443" r:id="rId23"/>
    <p:sldId id="444" r:id="rId24"/>
    <p:sldId id="416" r:id="rId25"/>
    <p:sldId id="445" r:id="rId26"/>
    <p:sldId id="446" r:id="rId27"/>
    <p:sldId id="374" r:id="rId28"/>
    <p:sldId id="447" r:id="rId29"/>
    <p:sldId id="421" r:id="rId30"/>
    <p:sldId id="378" r:id="rId31"/>
    <p:sldId id="437" r:id="rId32"/>
    <p:sldId id="375" r:id="rId33"/>
    <p:sldId id="424" r:id="rId34"/>
    <p:sldId id="458" r:id="rId35"/>
    <p:sldId id="459" r:id="rId36"/>
    <p:sldId id="460" r:id="rId37"/>
    <p:sldId id="495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1475"/>
    <a:srgbClr val="6E0061"/>
    <a:srgbClr val="000000"/>
    <a:srgbClr val="6600CC"/>
    <a:srgbClr val="FF7D26"/>
    <a:srgbClr val="993366"/>
    <a:srgbClr val="03469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5" autoAdjust="0"/>
    <p:restoredTop sz="94700" autoAdjust="0"/>
  </p:normalViewPr>
  <p:slideViewPr>
    <p:cSldViewPr>
      <p:cViewPr varScale="1">
        <p:scale>
          <a:sx n="70" d="100"/>
          <a:sy n="70" d="100"/>
        </p:scale>
        <p:origin x="1110" y="72"/>
      </p:cViewPr>
      <p:guideLst>
        <p:guide orient="horz" pos="3504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6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1CEF56D-E007-4F4F-813E-3E6CE4032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76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fld id="{4D3F739B-1664-49EC-991B-18F84F369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693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50717B-1580-463E-A563-32D751D68A20}" type="slidenum">
              <a:rPr kumimoji="0" lang="en-US" altLang="en-US" sz="1200">
                <a:latin typeface="Times New Roman" panose="02020603050405020304" pitchFamily="18" charset="0"/>
              </a:rPr>
              <a:pPr/>
              <a:t>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321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 smtClean="0"/>
              <a:t>As temperatures cool, membranes switch from a fluid state to a solid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39B-1664-49EC-991B-18F84F369F2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05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AC7CE70-76B7-431F-8B7F-FE2B76FEF864}" type="slidenum">
              <a:rPr lang="en-US" altLang="en-US" sz="1200">
                <a:latin typeface="Times" panose="02020603050405020304" pitchFamily="18" charset="0"/>
              </a:rPr>
              <a:pPr algn="r"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sz="1200" i="1" dirty="0" smtClean="0"/>
              <a:t>Membranes rich in unsaturated fatty acids are more fluid than those rich in saturated fatty acids</a:t>
            </a:r>
          </a:p>
        </p:txBody>
      </p:sp>
    </p:spTree>
    <p:extLst>
      <p:ext uri="{BB962C8B-B14F-4D97-AF65-F5344CB8AC3E}">
        <p14:creationId xmlns:p14="http://schemas.microsoft.com/office/powerpoint/2010/main" val="170136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Membrane carbohydrates may be covalently bonded to lipids (forming </a:t>
            </a:r>
            <a:r>
              <a:rPr lang="en-US" altLang="en-US" sz="1200" b="1" dirty="0" smtClean="0"/>
              <a:t>glycolipids</a:t>
            </a:r>
            <a:r>
              <a:rPr lang="en-US" altLang="en-US" sz="1200" dirty="0" smtClean="0"/>
              <a:t>) or more commonly to proteins (forming </a:t>
            </a:r>
            <a:r>
              <a:rPr lang="en-US" altLang="en-US" sz="1200" b="1" dirty="0" smtClean="0"/>
              <a:t>glycoproteins</a:t>
            </a:r>
            <a:r>
              <a:rPr lang="en-US" altLang="en-US" sz="120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739B-1664-49EC-991B-18F84F369F2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99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90EEDC8-9A9E-43DF-882B-7DF4D7556ABF}" type="slidenum">
              <a:rPr lang="en-US" altLang="en-US" sz="1200">
                <a:latin typeface="Times" panose="02020603050405020304" pitchFamily="18" charset="0"/>
              </a:rPr>
              <a:pPr algn="r"/>
              <a:t>30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Figure 5.18a </a:t>
            </a: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Exploring endocytosis in animal cells (part 1: phagocytosis)</a:t>
            </a:r>
          </a:p>
        </p:txBody>
      </p:sp>
    </p:spTree>
    <p:extLst>
      <p:ext uri="{BB962C8B-B14F-4D97-AF65-F5344CB8AC3E}">
        <p14:creationId xmlns:p14="http://schemas.microsoft.com/office/powerpoint/2010/main" val="30034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F0F5031-817A-460D-8B5E-B01160576C19}" type="slidenum">
              <a:rPr lang="en-US" altLang="en-US" sz="1200">
                <a:latin typeface="Times" panose="02020603050405020304" pitchFamily="18" charset="0"/>
              </a:rPr>
              <a:pPr algn="r"/>
              <a:t>31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Figure 5.18b </a:t>
            </a: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Exploring endocytosis in animal cells (part 2: pinocytosis)</a:t>
            </a:r>
          </a:p>
        </p:txBody>
      </p:sp>
    </p:spTree>
    <p:extLst>
      <p:ext uri="{BB962C8B-B14F-4D97-AF65-F5344CB8AC3E}">
        <p14:creationId xmlns:p14="http://schemas.microsoft.com/office/powerpoint/2010/main" val="402762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2152006-2469-43D5-858F-C3E5DF298358}" type="slidenum">
              <a:rPr lang="en-US" altLang="en-US" sz="1200">
                <a:latin typeface="Times" panose="02020603050405020304" pitchFamily="18" charset="0"/>
              </a:rPr>
              <a:pPr algn="r"/>
              <a:t>32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Figure 5.18c </a:t>
            </a: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Exploring endocytosis in animal cells (part 3: receptor-mediated endocytosis)</a:t>
            </a:r>
          </a:p>
        </p:txBody>
      </p:sp>
    </p:spTree>
    <p:extLst>
      <p:ext uri="{BB962C8B-B14F-4D97-AF65-F5344CB8AC3E}">
        <p14:creationId xmlns:p14="http://schemas.microsoft.com/office/powerpoint/2010/main" val="51729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10288"/>
            <a:ext cx="9144000" cy="762000"/>
          </a:xfrm>
          <a:prstGeom prst="rect">
            <a:avLst/>
          </a:prstGeom>
          <a:solidFill>
            <a:srgbClr val="B7DAB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en-US"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8D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en-US"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6225" y="6537325"/>
            <a:ext cx="417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1000">
                <a:latin typeface="Times New Roman" pitchFamily="18" charset="0"/>
              </a:rPr>
              <a:t>Copyright © 2005 Pearson Education, Inc. publishing as Benjamin Cummings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0350" y="4648200"/>
            <a:ext cx="8686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kumimoji="0" lang="en-US" sz="1800">
                <a:solidFill>
                  <a:srgbClr val="006699"/>
                </a:solidFill>
                <a:latin typeface="Arial" charset="0"/>
              </a:rPr>
              <a:t>PowerPoint Lectures for </a:t>
            </a:r>
            <a:r>
              <a:rPr kumimoji="0" lang="en-US" sz="1800" b="1">
                <a:solidFill>
                  <a:srgbClr val="006699"/>
                </a:solidFill>
                <a:latin typeface="Arial" charset="0"/>
              </a:rPr>
              <a:t/>
            </a:r>
            <a:br>
              <a:rPr kumimoji="0" lang="en-US" sz="1800" b="1">
                <a:solidFill>
                  <a:srgbClr val="006699"/>
                </a:solidFill>
                <a:latin typeface="Arial" charset="0"/>
              </a:rPr>
            </a:br>
            <a:r>
              <a:rPr kumimoji="0" lang="en-US" sz="1800" b="1" i="1">
                <a:solidFill>
                  <a:srgbClr val="006699"/>
                </a:solidFill>
                <a:latin typeface="Arial" charset="0"/>
              </a:rPr>
              <a:t>Biology, Seventh Edition</a:t>
            </a:r>
            <a:endParaRPr kumimoji="0" lang="en-US" sz="1800" b="1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" y="5273675"/>
            <a:ext cx="2760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kumimoji="0" lang="en-US" sz="1600" b="1" i="1">
                <a:solidFill>
                  <a:srgbClr val="990066"/>
                </a:solidFill>
                <a:latin typeface="Times New Roman" pitchFamily="18" charset="0"/>
              </a:rPr>
              <a:t>Neil Campbell and Jane Reece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6538" y="60960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1800" b="1">
                <a:solidFill>
                  <a:srgbClr val="990066"/>
                </a:solidFill>
                <a:latin typeface="Times New Roman" pitchFamily="18" charset="0"/>
              </a:rPr>
              <a:t>Lectures by Chris Romero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5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05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397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3971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2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73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5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44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25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0"/>
            <a:ext cx="8534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65373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kumimoji="0" lang="en-US" sz="1000">
                <a:latin typeface="Times New Roman" pitchFamily="18" charset="0"/>
              </a:rPr>
              <a:t>Copyright © 2005 Pearson Education, Inc. publishing as Benjamin Cummings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9pPr>
    </p:titleStyle>
    <p:bodyStyle>
      <a:lvl1pPr marL="350838" indent="-350838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492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3716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anose="02020603050405020304" pitchFamily="18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anose="02020603050405020304" pitchFamily="18" charset="0"/>
        <a:buChar char="–"/>
        <a:defRPr sz="2600">
          <a:solidFill>
            <a:schemeClr val="tx1"/>
          </a:solidFill>
          <a:latin typeface="+mn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anose="02020603050405020304" pitchFamily="18" charset="0"/>
        <a:buChar char="•"/>
        <a:defRPr sz="2600">
          <a:solidFill>
            <a:schemeClr val="tx1"/>
          </a:solidFill>
          <a:latin typeface="+mn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70" y="762000"/>
            <a:ext cx="7543800" cy="1421928"/>
          </a:xfrm>
        </p:spPr>
        <p:txBody>
          <a:bodyPr/>
          <a:lstStyle/>
          <a:p>
            <a:r>
              <a:rPr lang="en-US" sz="4800" dirty="0" smtClean="0"/>
              <a:t>THE CELL MEMBRANE AND ITS FUNCTION</a:t>
            </a:r>
            <a:endParaRPr lang="en-US" sz="4800" dirty="0"/>
          </a:p>
        </p:txBody>
      </p:sp>
      <p:pic>
        <p:nvPicPr>
          <p:cNvPr id="5" name="Picture 4" descr="http://www.ncnr.nist.gov/programs/reflect/rp/biology/cell_membrane_p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7086600" cy="3343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18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Permeability of the Lipid Bilayer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25908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Hydrophobic (nonpolar) molecules, such as hydrocarbons, can dissolve in the lipid bilayer and pass through the membrane rapidly</a:t>
            </a:r>
          </a:p>
          <a:p>
            <a:pPr eaLnBrk="1" hangingPunct="1"/>
            <a:r>
              <a:rPr lang="en-US" altLang="en-US" sz="2800" b="1" smtClean="0"/>
              <a:t>Polar molecules, such as sugars, do not cross the membrane easily</a:t>
            </a: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77963"/>
            <a:ext cx="853598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63988" y="1814513"/>
            <a:ext cx="12731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900" b="1"/>
              <a:t>Enzymes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738938" y="1577975"/>
            <a:ext cx="12731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900" b="1"/>
              <a:t>Signal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280275" y="4037013"/>
            <a:ext cx="12731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900" b="1"/>
              <a:t>Receptor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247900" y="4202113"/>
            <a:ext cx="5730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900" b="1"/>
              <a:t>ATP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862013" y="4873625"/>
            <a:ext cx="12731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2000" b="1"/>
              <a:t>Transport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3656013" y="4864100"/>
            <a:ext cx="2428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2000" b="1"/>
              <a:t>Enzymatic activity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6400800" y="4876800"/>
            <a:ext cx="2428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2000" b="1"/>
              <a:t>Signal transduction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V="1">
            <a:off x="4184650" y="2178050"/>
            <a:ext cx="2667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4451350" y="2171700"/>
            <a:ext cx="27305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6959600" y="1930400"/>
            <a:ext cx="10795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7359650" y="3594100"/>
            <a:ext cx="393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3213" y="388237"/>
            <a:ext cx="8250237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sz="3600" dirty="0" smtClean="0"/>
              <a:t>Major functions of membrane proteins: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Transport Proteins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952399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Transport proteins allow passage of hydrophilic substances across the membrane</a:t>
            </a:r>
          </a:p>
          <a:p>
            <a:pPr eaLnBrk="1" hangingPunct="1"/>
            <a:r>
              <a:rPr lang="en-US" altLang="en-US" sz="2800" dirty="0" smtClean="0"/>
              <a:t>Some transport proteins, called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channel proteins, have a hydrophilic channel that certain molecules or ions can use as a tunnel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800" dirty="0" smtClean="0"/>
              <a:t>Other transport proteins, called </a:t>
            </a:r>
            <a:r>
              <a:rPr lang="en-US" altLang="en-US" sz="2800" b="1" dirty="0" smtClean="0"/>
              <a:t>carrier proteins</a:t>
            </a:r>
            <a:r>
              <a:rPr lang="en-US" altLang="en-US" sz="2800" dirty="0" smtClean="0"/>
              <a:t>, bind to molecules and change shape to shuttle them across the membrane</a:t>
            </a:r>
          </a:p>
          <a:p>
            <a:pPr eaLnBrk="1" hangingPunct="1"/>
            <a:r>
              <a:rPr lang="en-US" altLang="en-US" sz="2800" dirty="0" smtClean="0"/>
              <a:t>A transport protein is specific for the substance it moves</a:t>
            </a:r>
          </a:p>
          <a:p>
            <a:pPr eaLnBrk="1" hangingPunct="1"/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192213" y="3303588"/>
            <a:ext cx="823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700" b="1"/>
              <a:t>Glyco-</a:t>
            </a:r>
          </a:p>
          <a:p>
            <a:pPr algn="ctr">
              <a:lnSpc>
                <a:spcPct val="90000"/>
              </a:lnSpc>
            </a:pPr>
            <a:r>
              <a:rPr kumimoji="0" lang="en-US" altLang="en-US" sz="1700" b="1"/>
              <a:t>protein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381000"/>
            <a:ext cx="8542337" cy="3987800"/>
            <a:chOff x="303213" y="1435100"/>
            <a:chExt cx="8542337" cy="3987800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3" y="1435100"/>
              <a:ext cx="8535987" cy="398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6" name="Text Box 5"/>
            <p:cNvSpPr txBox="1">
              <a:spLocks noChangeArrowheads="1"/>
            </p:cNvSpPr>
            <p:nvPr/>
          </p:nvSpPr>
          <p:spPr bwMode="auto">
            <a:xfrm>
              <a:off x="850900" y="4413250"/>
              <a:ext cx="2243138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sz="1800" b="1" dirty="0"/>
                <a:t>Cell-cell recognition</a:t>
              </a:r>
            </a:p>
          </p:txBody>
        </p:sp>
        <p:sp>
          <p:nvSpPr>
            <p:cNvPr id="33797" name="Text Box 6"/>
            <p:cNvSpPr txBox="1">
              <a:spLocks noChangeArrowheads="1"/>
            </p:cNvSpPr>
            <p:nvPr/>
          </p:nvSpPr>
          <p:spPr bwMode="auto">
            <a:xfrm>
              <a:off x="3738563" y="4432300"/>
              <a:ext cx="242887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sz="1800" b="1"/>
                <a:t>Intercellular joining</a:t>
              </a:r>
            </a:p>
          </p:txBody>
        </p:sp>
        <p:sp>
          <p:nvSpPr>
            <p:cNvPr id="33798" name="Text Box 7"/>
            <p:cNvSpPr txBox="1">
              <a:spLocks noChangeArrowheads="1"/>
            </p:cNvSpPr>
            <p:nvPr/>
          </p:nvSpPr>
          <p:spPr bwMode="auto">
            <a:xfrm>
              <a:off x="6213475" y="4400550"/>
              <a:ext cx="2632075" cy="98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sz="1800" b="1"/>
                <a:t>     Attachment to the</a:t>
              </a:r>
            </a:p>
            <a:p>
              <a:r>
                <a:rPr kumimoji="0" lang="en-US" altLang="en-US" sz="1800" b="1"/>
                <a:t>cytoskeleton and extra-</a:t>
              </a:r>
            </a:p>
            <a:p>
              <a:r>
                <a:rPr kumimoji="0" lang="en-US" altLang="en-US" sz="1800" b="1"/>
                <a:t>cellular matrix (ECM)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06387" y="4368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 smtClean="0"/>
              <a:t>Cells recognize each other by binding to surface molecules, often carbohydrates, on the plasma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23330"/>
          </a:xfrm>
        </p:spPr>
        <p:txBody>
          <a:bodyPr/>
          <a:lstStyle/>
          <a:p>
            <a:pPr marL="57150" indent="6350" eaLnBrk="1" hangingPunct="1"/>
            <a:r>
              <a:rPr lang="en-US" altLang="en-US" sz="3200" u="sng" dirty="0" smtClean="0"/>
              <a:t>Passive transport:</a:t>
            </a:r>
            <a:r>
              <a:rPr lang="en-US" altLang="en-US" sz="2600" dirty="0" smtClean="0"/>
              <a:t> is diffusion of a substance across a membrane with </a:t>
            </a:r>
            <a:r>
              <a:rPr lang="en-US" altLang="en-US" sz="2800" dirty="0" smtClean="0"/>
              <a:t>NO ENERGY </a:t>
            </a:r>
            <a:r>
              <a:rPr lang="en-US" altLang="en-US" sz="2600" dirty="0" smtClean="0"/>
              <a:t>investment</a:t>
            </a:r>
            <a:endParaRPr lang="en-US" alt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099584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Diffusion is the tendency for molecules to spread out evenly into the available space, down a concentration gradient</a:t>
            </a:r>
          </a:p>
          <a:p>
            <a:pPr eaLnBrk="1" hangingPunct="1"/>
            <a:r>
              <a:rPr lang="en-US" altLang="en-US" sz="2800" dirty="0" smtClean="0"/>
              <a:t>Although each molecule moves randomly, diffusion of a </a:t>
            </a:r>
            <a:r>
              <a:rPr lang="en-US" altLang="en-US" sz="2800" i="1" dirty="0" smtClean="0"/>
              <a:t>population </a:t>
            </a:r>
            <a:r>
              <a:rPr lang="en-US" altLang="en-US" sz="2800" dirty="0" smtClean="0"/>
              <a:t>of molecules may exhibit a </a:t>
            </a:r>
            <a:r>
              <a:rPr lang="en-US" altLang="en-US" sz="2800" i="1" dirty="0" smtClean="0"/>
              <a:t>net</a:t>
            </a:r>
            <a:r>
              <a:rPr lang="en-US" altLang="en-US" sz="2800" dirty="0" smtClean="0"/>
              <a:t> movement in one direction</a:t>
            </a:r>
          </a:p>
          <a:p>
            <a:pPr eaLnBrk="1" hangingPunct="1"/>
            <a:r>
              <a:rPr lang="en-US" altLang="en-US" sz="2800" dirty="0" smtClean="0"/>
              <a:t>At </a:t>
            </a:r>
            <a:r>
              <a:rPr lang="en-US" altLang="en-US" sz="2800" b="1" dirty="0" smtClean="0"/>
              <a:t>dynamic equilibrium</a:t>
            </a:r>
            <a:r>
              <a:rPr lang="en-US" altLang="en-US" sz="2800" dirty="0" smtClean="0"/>
              <a:t>, as many molecules cross one way as cross in the other direction</a:t>
            </a:r>
            <a:endParaRPr lang="en-US" altLang="en-US" dirty="0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84313"/>
            <a:ext cx="85359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52463" y="1595438"/>
            <a:ext cx="15890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/>
              <a:t>Molecules of dye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516188" y="1595438"/>
            <a:ext cx="2462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/>
              <a:t>Membrane (cross section)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931988" y="2936875"/>
            <a:ext cx="8540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/>
              <a:t>WATER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963613" y="4302125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916363" y="4300538"/>
            <a:ext cx="1203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7067550" y="4302125"/>
            <a:ext cx="1133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819150" y="4897438"/>
            <a:ext cx="25225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/>
              <a:t>Diffusion of one solute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V="1">
            <a:off x="800100" y="1858963"/>
            <a:ext cx="8890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889000" y="1862138"/>
            <a:ext cx="165100" cy="550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 flipV="1">
            <a:off x="1668463" y="1714500"/>
            <a:ext cx="795337" cy="525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76363"/>
            <a:ext cx="85359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963613" y="3873500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916363" y="3871913"/>
            <a:ext cx="1203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7067550" y="3873500"/>
            <a:ext cx="1133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831850" y="4999038"/>
            <a:ext cx="27479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/>
              <a:t>Diffusion of two solutes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1185863" y="4403725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4138613" y="4402138"/>
            <a:ext cx="1203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7070725" y="4397375"/>
            <a:ext cx="1133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500" b="1">
                <a:solidFill>
                  <a:schemeClr val="bg1"/>
                </a:solidFill>
              </a:rPr>
              <a:t>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78729"/>
          </a:xfrm>
        </p:spPr>
        <p:txBody>
          <a:bodyPr/>
          <a:lstStyle/>
          <a:p>
            <a:pPr marL="57150" indent="6350" eaLnBrk="1" hangingPunct="1"/>
            <a:r>
              <a:rPr lang="en-US" altLang="en-US" sz="3600" u="sng" dirty="0" smtClean="0"/>
              <a:t>Facilitated Diffusion: </a:t>
            </a:r>
            <a:r>
              <a:rPr lang="en-US" altLang="en-US" sz="2800" dirty="0" smtClean="0"/>
              <a:t>Passive Transport Aided by Proteins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1497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</a:t>
            </a:r>
            <a:r>
              <a:rPr lang="en-US" altLang="en-US" sz="2800" b="1" smtClean="0"/>
              <a:t>facilitated diffusion</a:t>
            </a:r>
            <a:r>
              <a:rPr lang="en-US" altLang="en-US" sz="2800" smtClean="0"/>
              <a:t>, transport proteins speed movement of molecules across the plasma membrane</a:t>
            </a:r>
          </a:p>
          <a:p>
            <a:pPr eaLnBrk="1" hangingPunct="1"/>
            <a:r>
              <a:rPr lang="en-US" altLang="en-US" sz="2800" b="1" i="1" smtClean="0"/>
              <a:t>Channel proteins </a:t>
            </a:r>
            <a:r>
              <a:rPr lang="en-US" altLang="en-US" sz="2800" smtClean="0"/>
              <a:t>provide corridors that allow a specific molecule or ion to cross the membrane</a:t>
            </a:r>
          </a:p>
          <a:p>
            <a:pPr eaLnBrk="1" hangingPunct="1"/>
            <a:r>
              <a:rPr lang="en-US" altLang="en-US" sz="2800" b="1" i="1" smtClean="0"/>
              <a:t>Carrier proteins </a:t>
            </a:r>
            <a:r>
              <a:rPr lang="en-US" altLang="en-US" sz="2800" smtClean="0"/>
              <a:t>undergo a subtle change in shape that translocates the solute-binding site across the membrane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31913"/>
            <a:ext cx="8535987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855663" y="1603375"/>
            <a:ext cx="22669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/>
              <a:t>EXTRACELLULAR</a:t>
            </a:r>
          </a:p>
          <a:p>
            <a:r>
              <a:rPr kumimoji="0" lang="en-US" altLang="en-US" sz="1800" b="1"/>
              <a:t>FLUID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1820863" y="4235450"/>
            <a:ext cx="18764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/>
              <a:t>Channel protein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5316538" y="4227513"/>
            <a:ext cx="7667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/>
              <a:t>Solute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7231063" y="4572000"/>
            <a:ext cx="15303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/>
              <a:t>CYTOPLASM</a:t>
            </a:r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 flipV="1">
            <a:off x="3603625" y="3914775"/>
            <a:ext cx="57785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 flipV="1">
            <a:off x="4711700" y="4378325"/>
            <a:ext cx="561975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55725"/>
            <a:ext cx="8535987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952500" y="4179888"/>
            <a:ext cx="18764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/>
              <a:t>Carrier protein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6473825" y="4259263"/>
            <a:ext cx="7667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/>
              <a:t>Solute</a:t>
            </a:r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 flipV="1">
            <a:off x="2573338" y="3860800"/>
            <a:ext cx="482600" cy="439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 flipV="1">
            <a:off x="5862638" y="4402138"/>
            <a:ext cx="550862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590931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Life at the Edge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3388620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800" dirty="0" smtClean="0"/>
              <a:t>The </a:t>
            </a:r>
            <a:r>
              <a:rPr lang="en-US" altLang="en-US" sz="2800" b="1" dirty="0" smtClean="0"/>
              <a:t>plasma membrane </a:t>
            </a:r>
            <a:r>
              <a:rPr lang="en-US" altLang="en-US" sz="2800" dirty="0" smtClean="0"/>
              <a:t>is the boundary that separates the living cell from its nonliving surroundings</a:t>
            </a:r>
          </a:p>
          <a:p>
            <a:pPr eaLnBrk="1" hangingPunct="1"/>
            <a:r>
              <a:rPr lang="en-US" altLang="en-US" sz="2800" dirty="0" smtClean="0"/>
              <a:t>The plasma membrane exhibits </a:t>
            </a:r>
            <a:r>
              <a:rPr lang="en-US" altLang="en-US" sz="2800" b="1" dirty="0" smtClean="0"/>
              <a:t>selective permeability</a:t>
            </a:r>
            <a:r>
              <a:rPr lang="en-US" altLang="en-US" sz="2800" dirty="0" smtClean="0"/>
              <a:t>, allowing some substances to cross it more easily than others as they need to obtain nutrients and rid themselves of waste products.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5029200" cy="590931"/>
          </a:xfrm>
        </p:spPr>
        <p:txBody>
          <a:bodyPr/>
          <a:lstStyle/>
          <a:p>
            <a:pPr marL="0" indent="6350" eaLnBrk="1" hangingPunct="1">
              <a:tabLst>
                <a:tab pos="571500" algn="l"/>
              </a:tabLst>
            </a:pPr>
            <a:r>
              <a:rPr lang="en-US" altLang="en-US" sz="3600" u="sng" dirty="0" smtClean="0"/>
              <a:t>Active transport:</a:t>
            </a:r>
            <a:endParaRPr lang="en-US" alt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228209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Active transport moves substances against their concentration gradient</a:t>
            </a:r>
          </a:p>
          <a:p>
            <a:pPr eaLnBrk="1" hangingPunct="1"/>
            <a:r>
              <a:rPr lang="en-US" altLang="en-US" sz="2800" dirty="0" smtClean="0"/>
              <a:t>Active transport requires energy, usually in the form of </a:t>
            </a:r>
            <a:r>
              <a:rPr lang="en-US" altLang="en-US" sz="2800" b="1" dirty="0" smtClean="0"/>
              <a:t>ATP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sz="2800" dirty="0" smtClean="0"/>
              <a:t>Active transport is performed by specific proteins embedded in the membranes</a:t>
            </a:r>
          </a:p>
          <a:p>
            <a:pPr eaLnBrk="1" hangingPunct="1"/>
            <a:r>
              <a:rPr lang="en-US" altLang="en-US" sz="2800" dirty="0" smtClean="0"/>
              <a:t>The </a:t>
            </a:r>
            <a:r>
              <a:rPr lang="en-US" altLang="en-US" sz="2800" b="1" dirty="0" smtClean="0"/>
              <a:t>sodium-potassium pump </a:t>
            </a:r>
            <a:r>
              <a:rPr lang="en-US" altLang="en-US" sz="2800" dirty="0" smtClean="0"/>
              <a:t>is one type of active transport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82575"/>
            <a:ext cx="8535987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511175" y="2470150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300" b="1"/>
              <a:t>      Cytoplasmic Na</a:t>
            </a:r>
            <a:r>
              <a:rPr kumimoji="0" lang="en-US" altLang="en-US" sz="1300" b="1" baseline="30000"/>
              <a:t>+</a:t>
            </a:r>
            <a:r>
              <a:rPr kumimoji="0" lang="en-US" altLang="en-US" sz="1300" b="1"/>
              <a:t> bonds to</a:t>
            </a:r>
          </a:p>
          <a:p>
            <a:r>
              <a:rPr kumimoji="0" lang="en-US" altLang="en-US" sz="1300" b="1"/>
              <a:t>the sodium-potassium pump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569913" y="2184400"/>
            <a:ext cx="9921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CYTOPLASM</a:t>
            </a: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1522413" y="2092325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Na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2085975" y="1978025"/>
            <a:ext cx="738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[Na</a:t>
            </a:r>
            <a:r>
              <a:rPr kumimoji="0" lang="en-US" altLang="en-US" sz="1100" b="1" baseline="30000"/>
              <a:t>+</a:t>
            </a:r>
            <a:r>
              <a:rPr kumimoji="0" lang="en-US" altLang="en-US" sz="1100" b="1"/>
              <a:t>] low</a:t>
            </a:r>
          </a:p>
          <a:p>
            <a:pPr>
              <a:lnSpc>
                <a:spcPct val="110000"/>
              </a:lnSpc>
            </a:pPr>
            <a:r>
              <a:rPr kumimoji="0" lang="en-US" altLang="en-US" sz="1100" b="1"/>
              <a:t>[K</a:t>
            </a:r>
            <a:r>
              <a:rPr kumimoji="0" lang="en-US" altLang="en-US" sz="1100" b="1" baseline="30000"/>
              <a:t>+</a:t>
            </a:r>
            <a:r>
              <a:rPr kumimoji="0" lang="en-US" altLang="en-US" sz="1100" b="1"/>
              <a:t>] high</a:t>
            </a:r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1371600" y="1331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Na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1403350" y="9953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Na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577850" y="374650"/>
            <a:ext cx="13985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200" b="1"/>
              <a:t>EXTRACELLULAR</a:t>
            </a:r>
          </a:p>
          <a:p>
            <a:pPr>
              <a:lnSpc>
                <a:spcPct val="110000"/>
              </a:lnSpc>
            </a:pPr>
            <a:r>
              <a:rPr kumimoji="0" lang="en-US" altLang="en-US" sz="1200" b="1"/>
              <a:t>FLUID</a:t>
            </a: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1970088" y="412750"/>
            <a:ext cx="738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200" b="1"/>
              <a:t>[Na</a:t>
            </a:r>
            <a:r>
              <a:rPr kumimoji="0" lang="en-US" altLang="en-US" sz="1200" b="1" baseline="30000"/>
              <a:t>+</a:t>
            </a:r>
            <a:r>
              <a:rPr kumimoji="0" lang="en-US" altLang="en-US" sz="1200" b="1"/>
              <a:t>] high</a:t>
            </a:r>
          </a:p>
          <a:p>
            <a:pPr>
              <a:lnSpc>
                <a:spcPct val="110000"/>
              </a:lnSpc>
            </a:pPr>
            <a:r>
              <a:rPr kumimoji="0" lang="en-US" altLang="en-US" sz="1200" b="1"/>
              <a:t>[K</a:t>
            </a:r>
            <a:r>
              <a:rPr kumimoji="0" lang="en-US" altLang="en-US" sz="1200" b="1" baseline="30000"/>
              <a:t>+</a:t>
            </a:r>
            <a:r>
              <a:rPr kumimoji="0" lang="en-US" altLang="en-US" sz="1200" b="1"/>
              <a:t>] low</a:t>
            </a:r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4406900" y="9572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Na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4354513" y="1287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Na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4313238" y="16144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Na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5337175" y="19510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ATP</a:t>
            </a:r>
          </a:p>
        </p:txBody>
      </p:sp>
      <p:sp>
        <p:nvSpPr>
          <p:cNvPr id="58383" name="Text Box 16"/>
          <p:cNvSpPr txBox="1">
            <a:spLocks noChangeArrowheads="1"/>
          </p:cNvSpPr>
          <p:nvPr/>
        </p:nvSpPr>
        <p:spPr bwMode="auto">
          <a:xfrm>
            <a:off x="4930775" y="224790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ADP</a:t>
            </a:r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4910138" y="2028825"/>
            <a:ext cx="1444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P</a:t>
            </a:r>
          </a:p>
        </p:txBody>
      </p:sp>
      <p:sp>
        <p:nvSpPr>
          <p:cNvPr id="58385" name="Text Box 18"/>
          <p:cNvSpPr txBox="1">
            <a:spLocks noChangeArrowheads="1"/>
          </p:cNvSpPr>
          <p:nvPr/>
        </p:nvSpPr>
        <p:spPr bwMode="auto">
          <a:xfrm>
            <a:off x="3514725" y="2465388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300" b="1"/>
              <a:t>      Na</a:t>
            </a:r>
            <a:r>
              <a:rPr kumimoji="0" lang="en-US" altLang="en-US" sz="1300" b="1" baseline="30000"/>
              <a:t>+</a:t>
            </a:r>
            <a:r>
              <a:rPr kumimoji="0" lang="en-US" altLang="en-US" sz="1300" b="1"/>
              <a:t> binding stimulates</a:t>
            </a:r>
          </a:p>
          <a:p>
            <a:r>
              <a:rPr kumimoji="0" lang="en-US" altLang="en-US" sz="1300" b="1"/>
              <a:t>phosphorylation by ATP.</a:t>
            </a:r>
          </a:p>
        </p:txBody>
      </p:sp>
      <p:sp>
        <p:nvSpPr>
          <p:cNvPr id="58386" name="Text Box 19"/>
          <p:cNvSpPr txBox="1">
            <a:spLocks noChangeArrowheads="1"/>
          </p:cNvSpPr>
          <p:nvPr/>
        </p:nvSpPr>
        <p:spPr bwMode="auto">
          <a:xfrm>
            <a:off x="8056563" y="398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Na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87" name="Text Box 20"/>
          <p:cNvSpPr txBox="1">
            <a:spLocks noChangeArrowheads="1"/>
          </p:cNvSpPr>
          <p:nvPr/>
        </p:nvSpPr>
        <p:spPr bwMode="auto">
          <a:xfrm>
            <a:off x="7691438" y="5572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Na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88" name="Text Box 21"/>
          <p:cNvSpPr txBox="1">
            <a:spLocks noChangeArrowheads="1"/>
          </p:cNvSpPr>
          <p:nvPr/>
        </p:nvSpPr>
        <p:spPr bwMode="auto">
          <a:xfrm>
            <a:off x="7623175" y="93345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Na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89" name="Text Box 22"/>
          <p:cNvSpPr txBox="1">
            <a:spLocks noChangeArrowheads="1"/>
          </p:cNvSpPr>
          <p:nvPr/>
        </p:nvSpPr>
        <p:spPr bwMode="auto">
          <a:xfrm rot="-388437">
            <a:off x="1639888" y="36782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K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90" name="Text Box 23"/>
          <p:cNvSpPr txBox="1">
            <a:spLocks noChangeArrowheads="1"/>
          </p:cNvSpPr>
          <p:nvPr/>
        </p:nvSpPr>
        <p:spPr bwMode="auto">
          <a:xfrm>
            <a:off x="6546850" y="246221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300" b="1"/>
              <a:t>      Phosphorylation causes</a:t>
            </a:r>
          </a:p>
          <a:p>
            <a:r>
              <a:rPr kumimoji="0" lang="en-US" altLang="en-US" sz="1300" b="1"/>
              <a:t>the protein to change its</a:t>
            </a:r>
          </a:p>
          <a:p>
            <a:r>
              <a:rPr kumimoji="0" lang="en-US" altLang="en-US" sz="1300" b="1"/>
              <a:t>conformation, expelling Na</a:t>
            </a:r>
            <a:r>
              <a:rPr kumimoji="0" lang="en-US" altLang="en-US" sz="1300" b="1" baseline="30000"/>
              <a:t>+</a:t>
            </a:r>
            <a:endParaRPr kumimoji="0" lang="en-US" altLang="en-US" sz="1300" b="1"/>
          </a:p>
          <a:p>
            <a:r>
              <a:rPr kumimoji="0" lang="en-US" altLang="en-US" sz="1300" b="1"/>
              <a:t>to the outside.</a:t>
            </a:r>
          </a:p>
        </p:txBody>
      </p:sp>
      <p:sp>
        <p:nvSpPr>
          <p:cNvPr id="58391" name="Text Box 24"/>
          <p:cNvSpPr txBox="1">
            <a:spLocks noChangeArrowheads="1"/>
          </p:cNvSpPr>
          <p:nvPr/>
        </p:nvSpPr>
        <p:spPr bwMode="auto">
          <a:xfrm>
            <a:off x="7937500" y="208915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P</a:t>
            </a:r>
          </a:p>
        </p:txBody>
      </p:sp>
      <p:sp>
        <p:nvSpPr>
          <p:cNvPr id="58392" name="Text Box 25"/>
          <p:cNvSpPr txBox="1">
            <a:spLocks noChangeArrowheads="1"/>
          </p:cNvSpPr>
          <p:nvPr/>
        </p:nvSpPr>
        <p:spPr bwMode="auto">
          <a:xfrm>
            <a:off x="484188" y="558006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300" b="1"/>
              <a:t>      Extracellular K</a:t>
            </a:r>
            <a:r>
              <a:rPr kumimoji="0" lang="en-US" altLang="en-US" sz="1300" b="1" baseline="30000"/>
              <a:t>+</a:t>
            </a:r>
            <a:r>
              <a:rPr kumimoji="0" lang="en-US" altLang="en-US" sz="1300" b="1"/>
              <a:t> binds</a:t>
            </a:r>
          </a:p>
          <a:p>
            <a:r>
              <a:rPr kumimoji="0" lang="en-US" altLang="en-US" sz="1300" b="1"/>
              <a:t>to the protein, triggering</a:t>
            </a:r>
          </a:p>
          <a:p>
            <a:r>
              <a:rPr kumimoji="0" lang="en-US" altLang="en-US" sz="1300" b="1"/>
              <a:t>release of the phosphate</a:t>
            </a:r>
          </a:p>
          <a:p>
            <a:r>
              <a:rPr kumimoji="0" lang="en-US" altLang="en-US" sz="1300" b="1"/>
              <a:t>group.</a:t>
            </a:r>
          </a:p>
        </p:txBody>
      </p:sp>
      <p:sp>
        <p:nvSpPr>
          <p:cNvPr id="58393" name="Text Box 26"/>
          <p:cNvSpPr txBox="1">
            <a:spLocks noChangeArrowheads="1"/>
          </p:cNvSpPr>
          <p:nvPr/>
        </p:nvSpPr>
        <p:spPr bwMode="auto">
          <a:xfrm>
            <a:off x="1970088" y="51435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P</a:t>
            </a:r>
          </a:p>
        </p:txBody>
      </p:sp>
      <p:sp>
        <p:nvSpPr>
          <p:cNvPr id="58394" name="Text Box 27"/>
          <p:cNvSpPr txBox="1">
            <a:spLocks noChangeArrowheads="1"/>
          </p:cNvSpPr>
          <p:nvPr/>
        </p:nvSpPr>
        <p:spPr bwMode="auto">
          <a:xfrm>
            <a:off x="2449513" y="52959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P</a:t>
            </a:r>
          </a:p>
        </p:txBody>
      </p:sp>
      <p:sp>
        <p:nvSpPr>
          <p:cNvPr id="58395" name="Text Box 28"/>
          <p:cNvSpPr txBox="1">
            <a:spLocks noChangeArrowheads="1"/>
          </p:cNvSpPr>
          <p:nvPr/>
        </p:nvSpPr>
        <p:spPr bwMode="auto">
          <a:xfrm>
            <a:off x="3522663" y="5576888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300" b="1"/>
              <a:t>      Loss of the phosphate</a:t>
            </a:r>
          </a:p>
          <a:p>
            <a:r>
              <a:rPr kumimoji="0" lang="en-US" altLang="en-US" sz="1300" b="1"/>
              <a:t>restores the protein’s</a:t>
            </a:r>
          </a:p>
          <a:p>
            <a:r>
              <a:rPr kumimoji="0" lang="en-US" altLang="en-US" sz="1300" b="1"/>
              <a:t>original conformation.</a:t>
            </a:r>
          </a:p>
        </p:txBody>
      </p:sp>
      <p:sp>
        <p:nvSpPr>
          <p:cNvPr id="58396" name="Text Box 29"/>
          <p:cNvSpPr txBox="1">
            <a:spLocks noChangeArrowheads="1"/>
          </p:cNvSpPr>
          <p:nvPr/>
        </p:nvSpPr>
        <p:spPr bwMode="auto">
          <a:xfrm>
            <a:off x="6529388" y="5575300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300" b="1"/>
              <a:t>      K</a:t>
            </a:r>
            <a:r>
              <a:rPr kumimoji="0" lang="en-US" altLang="en-US" sz="1300" b="1" baseline="30000"/>
              <a:t>+</a:t>
            </a:r>
            <a:r>
              <a:rPr kumimoji="0" lang="en-US" altLang="en-US" sz="1300" b="1"/>
              <a:t> is released and Na</a:t>
            </a:r>
            <a:r>
              <a:rPr kumimoji="0" lang="en-US" altLang="en-US" sz="1300" b="1" baseline="30000"/>
              <a:t>+</a:t>
            </a:r>
            <a:endParaRPr kumimoji="0" lang="en-US" altLang="en-US" sz="1300" b="1"/>
          </a:p>
          <a:p>
            <a:r>
              <a:rPr kumimoji="0" lang="en-US" altLang="en-US" sz="1300" b="1"/>
              <a:t>sites are receptive again;</a:t>
            </a:r>
          </a:p>
          <a:p>
            <a:r>
              <a:rPr kumimoji="0" lang="en-US" altLang="en-US" sz="1300" b="1"/>
              <a:t>the cycle repeats.</a:t>
            </a:r>
          </a:p>
        </p:txBody>
      </p:sp>
      <p:sp>
        <p:nvSpPr>
          <p:cNvPr id="58397" name="Text Box 30"/>
          <p:cNvSpPr txBox="1">
            <a:spLocks noChangeArrowheads="1"/>
          </p:cNvSpPr>
          <p:nvPr/>
        </p:nvSpPr>
        <p:spPr bwMode="auto">
          <a:xfrm rot="-388437">
            <a:off x="1668463" y="45323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K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98" name="Text Box 31"/>
          <p:cNvSpPr txBox="1">
            <a:spLocks noChangeArrowheads="1"/>
          </p:cNvSpPr>
          <p:nvPr/>
        </p:nvSpPr>
        <p:spPr bwMode="auto">
          <a:xfrm rot="-388437">
            <a:off x="4700588" y="42433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K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399" name="Text Box 32"/>
          <p:cNvSpPr txBox="1">
            <a:spLocks noChangeArrowheads="1"/>
          </p:cNvSpPr>
          <p:nvPr/>
        </p:nvSpPr>
        <p:spPr bwMode="auto">
          <a:xfrm rot="-388437">
            <a:off x="4786313" y="46466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K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400" name="Text Box 33"/>
          <p:cNvSpPr txBox="1">
            <a:spLocks noChangeArrowheads="1"/>
          </p:cNvSpPr>
          <p:nvPr/>
        </p:nvSpPr>
        <p:spPr bwMode="auto">
          <a:xfrm rot="-388437">
            <a:off x="7593013" y="47990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K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  <p:sp>
        <p:nvSpPr>
          <p:cNvPr id="58401" name="Text Box 34"/>
          <p:cNvSpPr txBox="1">
            <a:spLocks noChangeArrowheads="1"/>
          </p:cNvSpPr>
          <p:nvPr/>
        </p:nvSpPr>
        <p:spPr bwMode="auto">
          <a:xfrm rot="-388437">
            <a:off x="7535863" y="5268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100" b="1"/>
              <a:t>K</a:t>
            </a:r>
            <a:r>
              <a:rPr kumimoji="0" lang="en-US" altLang="en-US" sz="1100" b="1" baseline="30000"/>
              <a:t>+</a:t>
            </a:r>
            <a:endParaRPr kumimoji="0" lang="en-US" altLang="en-US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7013"/>
            <a:ext cx="841375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08025" y="5245100"/>
            <a:ext cx="1290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800" b="1"/>
              <a:t>Diffusion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2982913" y="5241925"/>
            <a:ext cx="22272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800" b="1"/>
              <a:t>Facilitated diffusion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2090738" y="225425"/>
            <a:ext cx="22272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800" b="1"/>
              <a:t>Passive transport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6389688" y="4914900"/>
            <a:ext cx="530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800" b="1"/>
              <a:t>ATP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6357938" y="225425"/>
            <a:ext cx="22272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800" b="1"/>
              <a:t>Active transport</a:t>
            </a:r>
          </a:p>
        </p:txBody>
      </p:sp>
      <p:sp>
        <p:nvSpPr>
          <p:cNvPr id="59400" name="AutoShape 9"/>
          <p:cNvSpPr>
            <a:spLocks/>
          </p:cNvSpPr>
          <p:nvPr/>
        </p:nvSpPr>
        <p:spPr bwMode="auto">
          <a:xfrm rot="5400000">
            <a:off x="3898900" y="3657600"/>
            <a:ext cx="234950" cy="2838450"/>
          </a:xfrm>
          <a:prstGeom prst="rightBrace">
            <a:avLst>
              <a:gd name="adj1" fmla="val 10067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01" name="AutoShape 10"/>
          <p:cNvSpPr>
            <a:spLocks/>
          </p:cNvSpPr>
          <p:nvPr/>
        </p:nvSpPr>
        <p:spPr bwMode="auto">
          <a:xfrm rot="-5391118">
            <a:off x="2847975" y="-1739900"/>
            <a:ext cx="376238" cy="4884738"/>
          </a:xfrm>
          <a:prstGeom prst="rightBrace">
            <a:avLst>
              <a:gd name="adj1" fmla="val 10819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60425"/>
          </a:xfrm>
        </p:spPr>
        <p:txBody>
          <a:bodyPr/>
          <a:lstStyle/>
          <a:p>
            <a:pPr marL="0" indent="6350" eaLnBrk="1" hangingPunct="1"/>
            <a:r>
              <a:rPr lang="en-US" altLang="en-US" sz="2800" smtClean="0"/>
              <a:t>Cotransport: Coupled Transport by a Membrane Protein</a:t>
            </a:r>
            <a:endParaRPr lang="en-US" alt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2422525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Cotransport</a:t>
            </a:r>
            <a:r>
              <a:rPr lang="en-US" altLang="en-US" sz="2800" smtClean="0"/>
              <a:t> occurs when active transport of a solute indirectly drives transport of another solute 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sz="2800" smtClean="0"/>
              <a:t>Plants commonly use the gradient of hydrogen ions generated by proton pumps to drive active transport of nutrients into the cell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013"/>
            <a:ext cx="7773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733550" y="1901825"/>
            <a:ext cx="320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H</a:t>
            </a:r>
            <a:r>
              <a:rPr kumimoji="0" lang="en-US" altLang="en-US" sz="1600" b="1" baseline="30000"/>
              <a:t>+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1520825" y="692150"/>
            <a:ext cx="6096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ATP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267075" y="1622425"/>
            <a:ext cx="22272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700" b="1"/>
              <a:t>Proton pump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3186113" y="4048125"/>
            <a:ext cx="16732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1700" b="1"/>
              <a:t>Sucrose-H</a:t>
            </a:r>
            <a:r>
              <a:rPr kumimoji="0" lang="en-US" altLang="en-US" sz="1700" b="1" baseline="30000"/>
              <a:t>+</a:t>
            </a:r>
            <a:endParaRPr kumimoji="0" lang="en-US" altLang="en-US" sz="1700" b="1"/>
          </a:p>
          <a:p>
            <a:pPr algn="ctr"/>
            <a:r>
              <a:rPr kumimoji="0" lang="en-US" altLang="en-US" sz="1700" b="1"/>
              <a:t>cotransporter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6983413" y="3587750"/>
            <a:ext cx="1373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700" b="1"/>
              <a:t>Diffusion</a:t>
            </a:r>
          </a:p>
          <a:p>
            <a:r>
              <a:rPr kumimoji="0" lang="en-US" altLang="en-US" sz="1700" b="1"/>
              <a:t>of H</a:t>
            </a:r>
            <a:r>
              <a:rPr kumimoji="0" lang="en-US" altLang="en-US" sz="1700" b="1" baseline="30000"/>
              <a:t>+</a:t>
            </a:r>
            <a:endParaRPr kumimoji="0" lang="en-US" altLang="en-US" sz="1700" b="1"/>
          </a:p>
        </p:txBody>
      </p:sp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6361113" y="6010275"/>
            <a:ext cx="1049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700" b="1"/>
              <a:t>Sucrose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116763" y="4722813"/>
            <a:ext cx="320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H</a:t>
            </a:r>
            <a:r>
              <a:rPr kumimoji="0" lang="en-US" altLang="en-US" sz="1600" b="1" baseline="30000"/>
              <a:t>+</a:t>
            </a:r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7799388" y="3033713"/>
            <a:ext cx="320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H</a:t>
            </a:r>
            <a:r>
              <a:rPr kumimoji="0" lang="en-US" altLang="en-US" sz="1600" b="1" baseline="30000"/>
              <a:t>+</a:t>
            </a:r>
          </a:p>
        </p:txBody>
      </p:sp>
      <p:sp>
        <p:nvSpPr>
          <p:cNvPr id="64523" name="Text Box 12"/>
          <p:cNvSpPr txBox="1">
            <a:spLocks noChangeArrowheads="1"/>
          </p:cNvSpPr>
          <p:nvPr/>
        </p:nvSpPr>
        <p:spPr bwMode="auto">
          <a:xfrm>
            <a:off x="6430963" y="3557588"/>
            <a:ext cx="320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H</a:t>
            </a:r>
            <a:r>
              <a:rPr kumimoji="0" lang="en-US" altLang="en-US" sz="1600" b="1" baseline="30000"/>
              <a:t>+</a:t>
            </a:r>
          </a:p>
        </p:txBody>
      </p:sp>
      <p:sp>
        <p:nvSpPr>
          <p:cNvPr id="64524" name="Text Box 13"/>
          <p:cNvSpPr txBox="1">
            <a:spLocks noChangeArrowheads="1"/>
          </p:cNvSpPr>
          <p:nvPr/>
        </p:nvSpPr>
        <p:spPr bwMode="auto">
          <a:xfrm>
            <a:off x="7129463" y="1631950"/>
            <a:ext cx="320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H</a:t>
            </a:r>
            <a:r>
              <a:rPr kumimoji="0" lang="en-US" altLang="en-US" sz="1600" b="1" baseline="30000"/>
              <a:t>+</a:t>
            </a:r>
          </a:p>
        </p:txBody>
      </p:sp>
      <p:sp>
        <p:nvSpPr>
          <p:cNvPr id="64525" name="Text Box 14"/>
          <p:cNvSpPr txBox="1">
            <a:spLocks noChangeArrowheads="1"/>
          </p:cNvSpPr>
          <p:nvPr/>
        </p:nvSpPr>
        <p:spPr bwMode="auto">
          <a:xfrm>
            <a:off x="7523163" y="871538"/>
            <a:ext cx="320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H</a:t>
            </a:r>
            <a:r>
              <a:rPr kumimoji="0" lang="en-US" altLang="en-US" sz="1600" b="1" baseline="30000"/>
              <a:t>+</a:t>
            </a:r>
          </a:p>
        </p:txBody>
      </p:sp>
      <p:sp>
        <p:nvSpPr>
          <p:cNvPr id="64526" name="Text Box 15"/>
          <p:cNvSpPr txBox="1">
            <a:spLocks noChangeArrowheads="1"/>
          </p:cNvSpPr>
          <p:nvPr/>
        </p:nvSpPr>
        <p:spPr bwMode="auto">
          <a:xfrm>
            <a:off x="5645150" y="638175"/>
            <a:ext cx="320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H</a:t>
            </a:r>
            <a:r>
              <a:rPr kumimoji="0" lang="en-US" altLang="en-US" sz="1600" b="1" baseline="30000"/>
              <a:t>+</a:t>
            </a:r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4752975" y="396875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+</a:t>
            </a:r>
            <a:endParaRPr kumimoji="0" lang="en-US" altLang="en-US" sz="1600" b="1" baseline="30000"/>
          </a:p>
        </p:txBody>
      </p:sp>
      <p:sp>
        <p:nvSpPr>
          <p:cNvPr id="64528" name="Text Box 17"/>
          <p:cNvSpPr txBox="1">
            <a:spLocks noChangeArrowheads="1"/>
          </p:cNvSpPr>
          <p:nvPr/>
        </p:nvSpPr>
        <p:spPr bwMode="auto">
          <a:xfrm>
            <a:off x="4879975" y="1127125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+</a:t>
            </a:r>
            <a:endParaRPr kumimoji="0" lang="en-US" altLang="en-US" sz="1600" b="1" baseline="30000"/>
          </a:p>
        </p:txBody>
      </p:sp>
      <p:sp>
        <p:nvSpPr>
          <p:cNvPr id="64529" name="Text Box 18"/>
          <p:cNvSpPr txBox="1">
            <a:spLocks noChangeArrowheads="1"/>
          </p:cNvSpPr>
          <p:nvPr/>
        </p:nvSpPr>
        <p:spPr bwMode="auto">
          <a:xfrm>
            <a:off x="5232400" y="2590800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+</a:t>
            </a:r>
            <a:endParaRPr kumimoji="0" lang="en-US" altLang="en-US" sz="1600" b="1" baseline="30000"/>
          </a:p>
        </p:txBody>
      </p:sp>
      <p:sp>
        <p:nvSpPr>
          <p:cNvPr id="64530" name="Text Box 19"/>
          <p:cNvSpPr txBox="1">
            <a:spLocks noChangeArrowheads="1"/>
          </p:cNvSpPr>
          <p:nvPr/>
        </p:nvSpPr>
        <p:spPr bwMode="auto">
          <a:xfrm>
            <a:off x="5311775" y="3254375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+</a:t>
            </a:r>
            <a:endParaRPr kumimoji="0" lang="en-US" altLang="en-US" sz="1600" b="1" baseline="30000"/>
          </a:p>
        </p:txBody>
      </p:sp>
      <p:sp>
        <p:nvSpPr>
          <p:cNvPr id="64531" name="Text Box 20"/>
          <p:cNvSpPr txBox="1">
            <a:spLocks noChangeArrowheads="1"/>
          </p:cNvSpPr>
          <p:nvPr/>
        </p:nvSpPr>
        <p:spPr bwMode="auto">
          <a:xfrm>
            <a:off x="5181600" y="5327650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+</a:t>
            </a:r>
            <a:endParaRPr kumimoji="0" lang="en-US" altLang="en-US" sz="1600" b="1" baseline="30000"/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5070475" y="5991225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+</a:t>
            </a:r>
            <a:endParaRPr kumimoji="0" lang="en-US" altLang="en-US" sz="1600" b="1" baseline="30000"/>
          </a:p>
        </p:txBody>
      </p:sp>
      <p:sp>
        <p:nvSpPr>
          <p:cNvPr id="64533" name="Text Box 22"/>
          <p:cNvSpPr txBox="1">
            <a:spLocks noChangeArrowheads="1"/>
          </p:cNvSpPr>
          <p:nvPr/>
        </p:nvSpPr>
        <p:spPr bwMode="auto">
          <a:xfrm>
            <a:off x="2427288" y="274638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–</a:t>
            </a:r>
            <a:endParaRPr kumimoji="0" lang="en-US" altLang="en-US" sz="1600" b="1" baseline="30000"/>
          </a:p>
        </p:txBody>
      </p:sp>
      <p:sp>
        <p:nvSpPr>
          <p:cNvPr id="64534" name="Text Box 23"/>
          <p:cNvSpPr txBox="1">
            <a:spLocks noChangeArrowheads="1"/>
          </p:cNvSpPr>
          <p:nvPr/>
        </p:nvSpPr>
        <p:spPr bwMode="auto">
          <a:xfrm>
            <a:off x="2560638" y="1023938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–</a:t>
            </a:r>
            <a:endParaRPr kumimoji="0" lang="en-US" altLang="en-US" sz="1600" b="1" baseline="30000"/>
          </a:p>
        </p:txBody>
      </p:sp>
      <p:sp>
        <p:nvSpPr>
          <p:cNvPr id="64535" name="Text Box 24"/>
          <p:cNvSpPr txBox="1">
            <a:spLocks noChangeArrowheads="1"/>
          </p:cNvSpPr>
          <p:nvPr/>
        </p:nvSpPr>
        <p:spPr bwMode="auto">
          <a:xfrm>
            <a:off x="2909888" y="2487613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–</a:t>
            </a:r>
            <a:endParaRPr kumimoji="0" lang="en-US" altLang="en-US" sz="1600" b="1" baseline="30000"/>
          </a:p>
        </p:txBody>
      </p:sp>
      <p:sp>
        <p:nvSpPr>
          <p:cNvPr id="64536" name="Text Box 25"/>
          <p:cNvSpPr txBox="1">
            <a:spLocks noChangeArrowheads="1"/>
          </p:cNvSpPr>
          <p:nvPr/>
        </p:nvSpPr>
        <p:spPr bwMode="auto">
          <a:xfrm>
            <a:off x="2989263" y="3151188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–</a:t>
            </a:r>
            <a:endParaRPr kumimoji="0" lang="en-US" altLang="en-US" sz="1600" b="1" baseline="30000"/>
          </a:p>
        </p:txBody>
      </p:sp>
      <p:sp>
        <p:nvSpPr>
          <p:cNvPr id="64537" name="Text Box 26"/>
          <p:cNvSpPr txBox="1">
            <a:spLocks noChangeArrowheads="1"/>
          </p:cNvSpPr>
          <p:nvPr/>
        </p:nvSpPr>
        <p:spPr bwMode="auto">
          <a:xfrm>
            <a:off x="2862263" y="5221288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–</a:t>
            </a:r>
            <a:endParaRPr kumimoji="0" lang="en-US" altLang="en-US" sz="1600" b="1" baseline="30000"/>
          </a:p>
        </p:txBody>
      </p:sp>
      <p:sp>
        <p:nvSpPr>
          <p:cNvPr id="64538" name="Text Box 27"/>
          <p:cNvSpPr txBox="1">
            <a:spLocks noChangeArrowheads="1"/>
          </p:cNvSpPr>
          <p:nvPr/>
        </p:nvSpPr>
        <p:spPr bwMode="auto">
          <a:xfrm>
            <a:off x="2751138" y="5884863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en-US" sz="1600" b="1"/>
              <a:t>–</a:t>
            </a:r>
            <a:endParaRPr kumimoji="0" lang="en-US" altLang="en-US" sz="1600" b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marL="0" indent="6350" eaLnBrk="1" hangingPunct="1"/>
            <a:r>
              <a:rPr lang="en-US" altLang="en-US" smtClean="0"/>
              <a:t>Bulk transport across the plasma membrane occurs by exocytosis and endocytosis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2527300"/>
          </a:xfrm>
        </p:spPr>
        <p:txBody>
          <a:bodyPr/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sz="2800" smtClean="0"/>
              <a:t>Small molecules and water enter or leave the cell through the lipid bilayer or by transport proteins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sz="2800" smtClean="0"/>
              <a:t>Large molecules, such as polysaccharides and proteins, cross the membrane via vesicles</a:t>
            </a:r>
            <a:endParaRPr lang="en-US" altLang="en-US" smtClean="0">
              <a:latin typeface="Times" panose="02020603050405020304" pitchFamily="18" charset="0"/>
            </a:endParaRP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Exocytosis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19272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</a:t>
            </a:r>
            <a:r>
              <a:rPr lang="en-US" altLang="en-US" sz="2800" b="1" smtClean="0"/>
              <a:t>exocytosis</a:t>
            </a:r>
            <a:r>
              <a:rPr lang="en-US" altLang="en-US" sz="2800" smtClean="0"/>
              <a:t>, transport vesicles migrate to the membrane, fuse with it, and release their contents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sz="2800" smtClean="0"/>
              <a:t>Many secretory cells use exocytosis to export their products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27013"/>
            <a:ext cx="507841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987925" y="4659313"/>
            <a:ext cx="14573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Plasma membrane: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5105400" y="4894263"/>
            <a:ext cx="14573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Cytoplasmic face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095875" y="5164138"/>
            <a:ext cx="14573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Extracellular face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3870325" y="5313363"/>
            <a:ext cx="1285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Transmembrane</a:t>
            </a:r>
          </a:p>
          <a:p>
            <a:r>
              <a:rPr kumimoji="0" lang="en-US" altLang="en-US" sz="1200" b="1"/>
              <a:t>glycoprotein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178425" y="6175375"/>
            <a:ext cx="14573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Plasma membrane: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259013" y="5516563"/>
            <a:ext cx="73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Secreted</a:t>
            </a:r>
          </a:p>
          <a:p>
            <a:r>
              <a:rPr kumimoji="0" lang="en-US" altLang="en-US" sz="1200" b="1"/>
              <a:t>protein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2262188" y="3244850"/>
            <a:ext cx="622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Vesicle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2271713" y="2470150"/>
            <a:ext cx="1047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Golgi</a:t>
            </a:r>
          </a:p>
          <a:p>
            <a:r>
              <a:rPr kumimoji="0" lang="en-US" altLang="en-US" sz="1200" b="1"/>
              <a:t>apparatus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2252663" y="2143125"/>
            <a:ext cx="14573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Glycolipid</a:t>
            </a: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686050" y="1444625"/>
            <a:ext cx="800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Secretory</a:t>
            </a:r>
          </a:p>
          <a:p>
            <a:r>
              <a:rPr kumimoji="0" lang="en-US" altLang="en-US" sz="1200" b="1"/>
              <a:t>protein</a:t>
            </a: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3368675" y="801688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Transmembrane</a:t>
            </a:r>
          </a:p>
          <a:p>
            <a:r>
              <a:rPr kumimoji="0" lang="en-US" altLang="en-US" sz="1200" b="1"/>
              <a:t>glycoproteins</a:t>
            </a: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3952875" y="373063"/>
            <a:ext cx="330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200" b="1"/>
              <a:t>ER</a:t>
            </a:r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 flipV="1">
            <a:off x="4191000" y="381000"/>
            <a:ext cx="69215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17"/>
          <p:cNvSpPr>
            <a:spLocks noChangeShapeType="1"/>
          </p:cNvSpPr>
          <p:nvPr/>
        </p:nvSpPr>
        <p:spPr bwMode="auto">
          <a:xfrm flipV="1">
            <a:off x="4597400" y="558800"/>
            <a:ext cx="24765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8"/>
          <p:cNvSpPr>
            <a:spLocks noChangeShapeType="1"/>
          </p:cNvSpPr>
          <p:nvPr/>
        </p:nvSpPr>
        <p:spPr bwMode="auto">
          <a:xfrm>
            <a:off x="3797300" y="1219200"/>
            <a:ext cx="5080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9"/>
          <p:cNvSpPr>
            <a:spLocks noChangeShapeType="1"/>
          </p:cNvSpPr>
          <p:nvPr/>
        </p:nvSpPr>
        <p:spPr bwMode="auto">
          <a:xfrm>
            <a:off x="3232150" y="1708150"/>
            <a:ext cx="45720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20"/>
          <p:cNvSpPr>
            <a:spLocks noChangeShapeType="1"/>
          </p:cNvSpPr>
          <p:nvPr/>
        </p:nvSpPr>
        <p:spPr bwMode="auto">
          <a:xfrm>
            <a:off x="3016250" y="2247900"/>
            <a:ext cx="45085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Line 21"/>
          <p:cNvSpPr>
            <a:spLocks noChangeShapeType="1"/>
          </p:cNvSpPr>
          <p:nvPr/>
        </p:nvSpPr>
        <p:spPr bwMode="auto">
          <a:xfrm>
            <a:off x="2584450" y="2851150"/>
            <a:ext cx="29845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Line 22"/>
          <p:cNvSpPr>
            <a:spLocks noChangeShapeType="1"/>
          </p:cNvSpPr>
          <p:nvPr/>
        </p:nvSpPr>
        <p:spPr bwMode="auto">
          <a:xfrm>
            <a:off x="2482850" y="3429000"/>
            <a:ext cx="8255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23"/>
          <p:cNvSpPr>
            <a:spLocks noChangeShapeType="1"/>
          </p:cNvSpPr>
          <p:nvPr/>
        </p:nvSpPr>
        <p:spPr bwMode="auto">
          <a:xfrm>
            <a:off x="2762250" y="5880100"/>
            <a:ext cx="10795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4"/>
          <p:cNvSpPr>
            <a:spLocks noChangeShapeType="1"/>
          </p:cNvSpPr>
          <p:nvPr/>
        </p:nvSpPr>
        <p:spPr bwMode="auto">
          <a:xfrm>
            <a:off x="4451350" y="56959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5"/>
          <p:cNvSpPr>
            <a:spLocks noChangeShapeType="1"/>
          </p:cNvSpPr>
          <p:nvPr/>
        </p:nvSpPr>
        <p:spPr bwMode="auto">
          <a:xfrm>
            <a:off x="4737100" y="6197600"/>
            <a:ext cx="38735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26"/>
          <p:cNvSpPr>
            <a:spLocks noChangeShapeType="1"/>
          </p:cNvSpPr>
          <p:nvPr/>
        </p:nvSpPr>
        <p:spPr bwMode="auto">
          <a:xfrm>
            <a:off x="6381750" y="5257800"/>
            <a:ext cx="304800" cy="56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27"/>
          <p:cNvSpPr>
            <a:spLocks noChangeShapeType="1"/>
          </p:cNvSpPr>
          <p:nvPr/>
        </p:nvSpPr>
        <p:spPr bwMode="auto">
          <a:xfrm>
            <a:off x="6381750" y="5003800"/>
            <a:ext cx="431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Endocytosis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261937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 </a:t>
            </a:r>
            <a:r>
              <a:rPr lang="en-US" altLang="en-US" sz="2800" b="1" dirty="0" smtClean="0"/>
              <a:t>endocytosis</a:t>
            </a:r>
            <a:r>
              <a:rPr lang="en-US" altLang="en-US" sz="2800" dirty="0" smtClean="0"/>
              <a:t>, the cell takes in macromolecules by forming vesicles from the plasma membrane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sz="2800" dirty="0" smtClean="0"/>
              <a:t>Endocytosis is a reversal of exocytosis, involving different </a:t>
            </a:r>
            <a:r>
              <a:rPr lang="en-US" altLang="en-US" sz="2800" dirty="0" smtClean="0"/>
              <a:t>proteins – this requires energy!</a:t>
            </a:r>
            <a:endParaRPr lang="en-US" altLang="en-US" sz="2800" dirty="0" smtClean="0"/>
          </a:p>
          <a:p>
            <a:pPr eaLnBrk="1" hangingPunct="1"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en-US" altLang="en-US" dirty="0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3290888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800" smtClean="0"/>
              <a:t>Three types of endocytosis:</a:t>
            </a:r>
          </a:p>
          <a:p>
            <a:pPr lvl="1" eaLnBrk="1" hangingPunct="1">
              <a:lnSpc>
                <a:spcPct val="86000"/>
              </a:lnSpc>
              <a:spcBef>
                <a:spcPts val="600"/>
              </a:spcBef>
            </a:pPr>
            <a:r>
              <a:rPr lang="en-US" altLang="en-US" b="1" smtClean="0"/>
              <a:t>Phagocytosis</a:t>
            </a:r>
            <a:r>
              <a:rPr lang="en-US" altLang="en-US" smtClean="0"/>
              <a:t> (“cellular eating”): Cell engulfs particle in a vacuole</a:t>
            </a:r>
          </a:p>
          <a:p>
            <a:pPr lvl="1" eaLnBrk="1" hangingPunct="1">
              <a:lnSpc>
                <a:spcPct val="86000"/>
              </a:lnSpc>
              <a:spcBef>
                <a:spcPts val="600"/>
              </a:spcBef>
            </a:pPr>
            <a:r>
              <a:rPr lang="en-US" altLang="en-US" b="1" smtClean="0"/>
              <a:t>Pinocytosis </a:t>
            </a:r>
            <a:r>
              <a:rPr lang="en-US" altLang="en-US" smtClean="0"/>
              <a:t>(“cellular drinking”): Cell creates vesicle around fluid</a:t>
            </a:r>
          </a:p>
          <a:p>
            <a:pPr lvl="1" eaLnBrk="1" hangingPunct="1">
              <a:lnSpc>
                <a:spcPct val="86000"/>
              </a:lnSpc>
              <a:spcBef>
                <a:spcPts val="600"/>
              </a:spcBef>
            </a:pPr>
            <a:r>
              <a:rPr lang="en-US" altLang="en-US" b="1" smtClean="0"/>
              <a:t>Receptor-mediated </a:t>
            </a:r>
            <a:r>
              <a:rPr lang="en-US" altLang="en-US" smtClean="0"/>
              <a:t>endocytosis: Binding of ligands to receptors triggers vesicle formation</a:t>
            </a:r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marL="0" indent="6350" eaLnBrk="1" hangingPunct="1"/>
            <a:r>
              <a:rPr lang="en-US" altLang="en-US" smtClean="0"/>
              <a:t>Cellular membranes are fluid mosaics of lipids and proteins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668697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</a:t>
            </a:r>
            <a:r>
              <a:rPr lang="en-US" altLang="en-US" sz="2800" b="1" dirty="0" smtClean="0"/>
              <a:t>fluid mosaic </a:t>
            </a:r>
            <a:r>
              <a:rPr lang="en-US" altLang="en-US" sz="2800" dirty="0" smtClean="0"/>
              <a:t>model states that a membrane is a fluid structure with a “mosaic” of various proteins embedded in it</a:t>
            </a:r>
          </a:p>
          <a:p>
            <a:pPr eaLnBrk="1" hangingPunct="1"/>
            <a:r>
              <a:rPr lang="en-US" altLang="en-US" sz="2800" b="1" dirty="0" smtClean="0"/>
              <a:t>Phospholipids</a:t>
            </a:r>
            <a:r>
              <a:rPr lang="en-US" altLang="en-US" sz="2800" dirty="0" smtClean="0"/>
              <a:t> are the most abundant lipid in the plasma membrane</a:t>
            </a:r>
          </a:p>
          <a:p>
            <a:pPr eaLnBrk="1" hangingPunct="1"/>
            <a:r>
              <a:rPr lang="en-US" altLang="en-US" sz="2800" dirty="0" smtClean="0"/>
              <a:t>Phospholipids </a:t>
            </a:r>
            <a:r>
              <a:rPr lang="en-US" altLang="en-US" sz="2800" dirty="0" err="1" smtClean="0"/>
              <a:t>containboth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hydrophobic and hydrophilic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2" descr="05_18aPhagocytos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"/>
          <a:stretch>
            <a:fillRect/>
          </a:stretch>
        </p:blipFill>
        <p:spPr bwMode="auto">
          <a:xfrm>
            <a:off x="855663" y="136525"/>
            <a:ext cx="74326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1"/>
          <p:cNvSpPr txBox="1">
            <a:spLocks noChangeArrowheads="1"/>
          </p:cNvSpPr>
          <p:nvPr/>
        </p:nvSpPr>
        <p:spPr bwMode="auto">
          <a:xfrm>
            <a:off x="2098675" y="158750"/>
            <a:ext cx="155416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Phagocytosis</a:t>
            </a:r>
          </a:p>
        </p:txBody>
      </p:sp>
      <p:sp>
        <p:nvSpPr>
          <p:cNvPr id="69636" name="Text Box 31"/>
          <p:cNvSpPr txBox="1">
            <a:spLocks noChangeArrowheads="1"/>
          </p:cNvSpPr>
          <p:nvPr/>
        </p:nvSpPr>
        <p:spPr bwMode="auto">
          <a:xfrm>
            <a:off x="5189538" y="5334000"/>
            <a:ext cx="9001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Food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vacuole</a:t>
            </a:r>
          </a:p>
        </p:txBody>
      </p:sp>
      <p:sp>
        <p:nvSpPr>
          <p:cNvPr id="69637" name="Text Box 31"/>
          <p:cNvSpPr txBox="1">
            <a:spLocks noChangeArrowheads="1"/>
          </p:cNvSpPr>
          <p:nvPr/>
        </p:nvSpPr>
        <p:spPr bwMode="auto">
          <a:xfrm>
            <a:off x="7199313" y="3008313"/>
            <a:ext cx="9271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“Food”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or other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particle</a:t>
            </a:r>
          </a:p>
        </p:txBody>
      </p:sp>
      <p:sp>
        <p:nvSpPr>
          <p:cNvPr id="69638" name="Text Box 31"/>
          <p:cNvSpPr txBox="1">
            <a:spLocks noChangeArrowheads="1"/>
          </p:cNvSpPr>
          <p:nvPr/>
        </p:nvSpPr>
        <p:spPr bwMode="auto">
          <a:xfrm>
            <a:off x="5099050" y="6249988"/>
            <a:ext cx="155416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CYTOPLASM</a:t>
            </a:r>
          </a:p>
        </p:txBody>
      </p:sp>
      <p:sp>
        <p:nvSpPr>
          <p:cNvPr id="69639" name="Text Box 31"/>
          <p:cNvSpPr txBox="1">
            <a:spLocks noChangeArrowheads="1"/>
          </p:cNvSpPr>
          <p:nvPr/>
        </p:nvSpPr>
        <p:spPr bwMode="auto">
          <a:xfrm>
            <a:off x="5546725" y="1244600"/>
            <a:ext cx="16541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Pseudopodium</a:t>
            </a:r>
          </a:p>
        </p:txBody>
      </p:sp>
      <p:sp>
        <p:nvSpPr>
          <p:cNvPr id="69640" name="Text Box 31"/>
          <p:cNvSpPr txBox="1">
            <a:spLocks noChangeArrowheads="1"/>
          </p:cNvSpPr>
          <p:nvPr/>
        </p:nvSpPr>
        <p:spPr bwMode="auto">
          <a:xfrm>
            <a:off x="6575425" y="668338"/>
            <a:ext cx="9096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Solutes</a:t>
            </a:r>
          </a:p>
        </p:txBody>
      </p:sp>
      <p:sp>
        <p:nvSpPr>
          <p:cNvPr id="69641" name="Text Box 31"/>
          <p:cNvSpPr txBox="1">
            <a:spLocks noChangeArrowheads="1"/>
          </p:cNvSpPr>
          <p:nvPr/>
        </p:nvSpPr>
        <p:spPr bwMode="auto">
          <a:xfrm>
            <a:off x="5103813" y="227013"/>
            <a:ext cx="20716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EXTRACELLULAR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solidFill>
                  <a:schemeClr val="bg1"/>
                </a:solidFill>
                <a:ea typeface="ＭＳ Ｐゴシック" panose="020B0600070205080204" pitchFamily="34" charset="-128"/>
              </a:rPr>
              <a:t>FLUID</a:t>
            </a:r>
          </a:p>
        </p:txBody>
      </p:sp>
      <p:sp>
        <p:nvSpPr>
          <p:cNvPr id="69642" name="Line 16"/>
          <p:cNvSpPr>
            <a:spLocks noChangeShapeType="1"/>
          </p:cNvSpPr>
          <p:nvPr/>
        </p:nvSpPr>
        <p:spPr bwMode="auto">
          <a:xfrm flipH="1">
            <a:off x="7446963" y="685800"/>
            <a:ext cx="2159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17"/>
          <p:cNvSpPr>
            <a:spLocks noChangeShapeType="1"/>
          </p:cNvSpPr>
          <p:nvPr/>
        </p:nvSpPr>
        <p:spPr bwMode="auto">
          <a:xfrm>
            <a:off x="7440613" y="815975"/>
            <a:ext cx="18415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Line 18"/>
          <p:cNvSpPr>
            <a:spLocks noChangeShapeType="1"/>
          </p:cNvSpPr>
          <p:nvPr/>
        </p:nvSpPr>
        <p:spPr bwMode="auto">
          <a:xfrm flipH="1">
            <a:off x="6451600" y="1503363"/>
            <a:ext cx="8255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9"/>
          <p:cNvSpPr>
            <a:spLocks noChangeShapeType="1"/>
          </p:cNvSpPr>
          <p:nvPr/>
        </p:nvSpPr>
        <p:spPr bwMode="auto">
          <a:xfrm>
            <a:off x="6575425" y="2836863"/>
            <a:ext cx="59372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20"/>
          <p:cNvSpPr>
            <a:spLocks noChangeShapeType="1"/>
          </p:cNvSpPr>
          <p:nvPr/>
        </p:nvSpPr>
        <p:spPr bwMode="auto">
          <a:xfrm flipH="1">
            <a:off x="5786438" y="5219700"/>
            <a:ext cx="409575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Text Box 31"/>
          <p:cNvSpPr txBox="1">
            <a:spLocks noChangeArrowheads="1"/>
          </p:cNvSpPr>
          <p:nvPr/>
        </p:nvSpPr>
        <p:spPr bwMode="auto">
          <a:xfrm>
            <a:off x="3043238" y="644525"/>
            <a:ext cx="16906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>
                <a:ea typeface="ＭＳ Ｐゴシック" panose="020B0600070205080204" pitchFamily="34" charset="-128"/>
              </a:rPr>
              <a:t>Pseudopodium</a:t>
            </a:r>
          </a:p>
          <a:p>
            <a:pPr>
              <a:lnSpc>
                <a:spcPct val="95000"/>
              </a:lnSpc>
            </a:pPr>
            <a:r>
              <a:rPr lang="en-US" altLang="en-US" sz="1900" b="1">
                <a:ea typeface="ＭＳ Ｐゴシック" panose="020B0600070205080204" pitchFamily="34" charset="-128"/>
              </a:rPr>
              <a:t>of amoeba</a:t>
            </a:r>
          </a:p>
        </p:txBody>
      </p:sp>
      <p:sp>
        <p:nvSpPr>
          <p:cNvPr id="69648" name="Text Box 31"/>
          <p:cNvSpPr txBox="1">
            <a:spLocks noChangeArrowheads="1"/>
          </p:cNvSpPr>
          <p:nvPr/>
        </p:nvSpPr>
        <p:spPr bwMode="auto">
          <a:xfrm>
            <a:off x="903288" y="3381375"/>
            <a:ext cx="39036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>
                <a:ea typeface="ＭＳ Ｐゴシック" panose="020B0600070205080204" pitchFamily="34" charset="-128"/>
              </a:rPr>
              <a:t>An amoeba engulfing a bacterium</a:t>
            </a:r>
          </a:p>
          <a:p>
            <a:pPr>
              <a:lnSpc>
                <a:spcPct val="95000"/>
              </a:lnSpc>
            </a:pPr>
            <a:r>
              <a:rPr lang="en-US" altLang="en-US" sz="1900" b="1">
                <a:ea typeface="ＭＳ Ｐゴシック" panose="020B0600070205080204" pitchFamily="34" charset="-128"/>
              </a:rPr>
              <a:t>via phagocytosis (TEM)</a:t>
            </a:r>
          </a:p>
        </p:txBody>
      </p:sp>
      <p:sp>
        <p:nvSpPr>
          <p:cNvPr id="69649" name="Text Box 31"/>
          <p:cNvSpPr txBox="1">
            <a:spLocks noChangeArrowheads="1"/>
          </p:cNvSpPr>
          <p:nvPr/>
        </p:nvSpPr>
        <p:spPr bwMode="auto">
          <a:xfrm>
            <a:off x="1017588" y="2540000"/>
            <a:ext cx="1281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ea typeface="ＭＳ Ｐゴシック" panose="020B0600070205080204" pitchFamily="34" charset="-128"/>
              </a:rPr>
              <a:t>Bacterium</a:t>
            </a:r>
          </a:p>
        </p:txBody>
      </p:sp>
      <p:sp>
        <p:nvSpPr>
          <p:cNvPr id="69650" name="Text Box 31"/>
          <p:cNvSpPr txBox="1">
            <a:spLocks noChangeArrowheads="1"/>
          </p:cNvSpPr>
          <p:nvPr/>
        </p:nvSpPr>
        <p:spPr bwMode="auto">
          <a:xfrm>
            <a:off x="1009650" y="2889250"/>
            <a:ext cx="15986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ea typeface="ＭＳ Ｐゴシック" panose="020B0600070205080204" pitchFamily="34" charset="-128"/>
              </a:rPr>
              <a:t>Food vacuole</a:t>
            </a:r>
          </a:p>
        </p:txBody>
      </p:sp>
      <p:sp>
        <p:nvSpPr>
          <p:cNvPr id="69651" name="Text Box 31"/>
          <p:cNvSpPr txBox="1">
            <a:spLocks noChangeArrowheads="1"/>
          </p:cNvSpPr>
          <p:nvPr/>
        </p:nvSpPr>
        <p:spPr bwMode="auto">
          <a:xfrm rot="-5400000">
            <a:off x="4332287" y="2705101"/>
            <a:ext cx="600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ea typeface="ＭＳ Ｐゴシック" panose="020B0600070205080204" pitchFamily="34" charset="-128"/>
              </a:rPr>
              <a:t>1 </a:t>
            </a:r>
            <a:r>
              <a:rPr lang="en-US" altLang="en-US" sz="1900" b="1">
                <a:ea typeface="ＭＳ Ｐゴシック" panose="020B0600070205080204" pitchFamily="34" charset="-128"/>
                <a:sym typeface="Symbol" panose="05050102010706020507" pitchFamily="18" charset="2"/>
              </a:rPr>
              <a:t></a:t>
            </a:r>
            <a:r>
              <a:rPr lang="en-US" altLang="en-US" sz="1900" b="1">
                <a:ea typeface="ＭＳ Ｐゴシック" panose="020B0600070205080204" pitchFamily="34" charset="-128"/>
              </a:rPr>
              <a:t>m</a:t>
            </a:r>
          </a:p>
        </p:txBody>
      </p:sp>
      <p:sp>
        <p:nvSpPr>
          <p:cNvPr id="69652" name="Line 26"/>
          <p:cNvSpPr>
            <a:spLocks noChangeShapeType="1"/>
          </p:cNvSpPr>
          <p:nvPr/>
        </p:nvSpPr>
        <p:spPr bwMode="auto">
          <a:xfrm flipV="1">
            <a:off x="2814638" y="1189038"/>
            <a:ext cx="238125" cy="17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7"/>
          <p:cNvSpPr>
            <a:spLocks noChangeShapeType="1"/>
          </p:cNvSpPr>
          <p:nvPr/>
        </p:nvSpPr>
        <p:spPr bwMode="auto">
          <a:xfrm flipH="1">
            <a:off x="2193925" y="1870075"/>
            <a:ext cx="650875" cy="717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Line 28"/>
          <p:cNvSpPr>
            <a:spLocks noChangeShapeType="1"/>
          </p:cNvSpPr>
          <p:nvPr/>
        </p:nvSpPr>
        <p:spPr bwMode="auto">
          <a:xfrm flipH="1">
            <a:off x="2593975" y="2581275"/>
            <a:ext cx="1133475" cy="396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9"/>
          <p:cNvSpPr>
            <a:spLocks noChangeShapeType="1"/>
          </p:cNvSpPr>
          <p:nvPr/>
        </p:nvSpPr>
        <p:spPr bwMode="auto">
          <a:xfrm flipH="1">
            <a:off x="4445000" y="2546350"/>
            <a:ext cx="0" cy="654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30"/>
          <p:cNvSpPr>
            <a:spLocks noChangeShapeType="1"/>
          </p:cNvSpPr>
          <p:nvPr/>
        </p:nvSpPr>
        <p:spPr bwMode="auto">
          <a:xfrm>
            <a:off x="4387850" y="2546350"/>
            <a:ext cx="11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Line 31"/>
          <p:cNvSpPr>
            <a:spLocks noChangeShapeType="1"/>
          </p:cNvSpPr>
          <p:nvPr/>
        </p:nvSpPr>
        <p:spPr bwMode="auto">
          <a:xfrm>
            <a:off x="4387850" y="3200400"/>
            <a:ext cx="11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Line 34"/>
          <p:cNvSpPr>
            <a:spLocks noChangeShapeType="1"/>
          </p:cNvSpPr>
          <p:nvPr/>
        </p:nvSpPr>
        <p:spPr bwMode="auto">
          <a:xfrm flipH="1">
            <a:off x="2193925" y="1870075"/>
            <a:ext cx="650875" cy="717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Line 35"/>
          <p:cNvSpPr>
            <a:spLocks noChangeShapeType="1"/>
          </p:cNvSpPr>
          <p:nvPr/>
        </p:nvSpPr>
        <p:spPr bwMode="auto">
          <a:xfrm flipH="1">
            <a:off x="2593975" y="2581275"/>
            <a:ext cx="1133475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0" name="Line 26"/>
          <p:cNvSpPr>
            <a:spLocks noChangeShapeType="1"/>
          </p:cNvSpPr>
          <p:nvPr/>
        </p:nvSpPr>
        <p:spPr bwMode="auto">
          <a:xfrm flipV="1">
            <a:off x="2809875" y="1193800"/>
            <a:ext cx="23812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1" descr="05_18bPinocytos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898525" y="136525"/>
            <a:ext cx="7346950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1"/>
          <p:cNvSpPr txBox="1">
            <a:spLocks noChangeArrowheads="1"/>
          </p:cNvSpPr>
          <p:nvPr/>
        </p:nvSpPr>
        <p:spPr bwMode="auto">
          <a:xfrm>
            <a:off x="1697038" y="150813"/>
            <a:ext cx="13731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Pinocytosis</a:t>
            </a:r>
          </a:p>
        </p:txBody>
      </p:sp>
      <p:sp>
        <p:nvSpPr>
          <p:cNvPr id="70660" name="Text Box 31"/>
          <p:cNvSpPr txBox="1">
            <a:spLocks noChangeArrowheads="1"/>
          </p:cNvSpPr>
          <p:nvPr/>
        </p:nvSpPr>
        <p:spPr bwMode="auto">
          <a:xfrm>
            <a:off x="6881813" y="1995488"/>
            <a:ext cx="116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membrane</a:t>
            </a:r>
          </a:p>
        </p:txBody>
      </p:sp>
      <p:sp>
        <p:nvSpPr>
          <p:cNvPr id="70661" name="Text Box 31"/>
          <p:cNvSpPr txBox="1">
            <a:spLocks noChangeArrowheads="1"/>
          </p:cNvSpPr>
          <p:nvPr/>
        </p:nvSpPr>
        <p:spPr bwMode="auto">
          <a:xfrm>
            <a:off x="7135813" y="2790825"/>
            <a:ext cx="8366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Coat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protein</a:t>
            </a:r>
          </a:p>
        </p:txBody>
      </p:sp>
      <p:sp>
        <p:nvSpPr>
          <p:cNvPr id="70662" name="Text Box 31"/>
          <p:cNvSpPr txBox="1">
            <a:spLocks noChangeArrowheads="1"/>
          </p:cNvSpPr>
          <p:nvPr/>
        </p:nvSpPr>
        <p:spPr bwMode="auto">
          <a:xfrm>
            <a:off x="4586288" y="3773488"/>
            <a:ext cx="8366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Coated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pit</a:t>
            </a:r>
          </a:p>
        </p:txBody>
      </p:sp>
      <p:sp>
        <p:nvSpPr>
          <p:cNvPr id="70663" name="Text Box 31"/>
          <p:cNvSpPr txBox="1">
            <a:spLocks noChangeArrowheads="1"/>
          </p:cNvSpPr>
          <p:nvPr/>
        </p:nvSpPr>
        <p:spPr bwMode="auto">
          <a:xfrm>
            <a:off x="5037138" y="5684838"/>
            <a:ext cx="8366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Coated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vesicle</a:t>
            </a:r>
          </a:p>
        </p:txBody>
      </p:sp>
      <p:sp>
        <p:nvSpPr>
          <p:cNvPr id="70664" name="Line 22"/>
          <p:cNvSpPr>
            <a:spLocks noChangeShapeType="1"/>
          </p:cNvSpPr>
          <p:nvPr/>
        </p:nvSpPr>
        <p:spPr bwMode="auto">
          <a:xfrm flipH="1">
            <a:off x="5127625" y="3240088"/>
            <a:ext cx="25400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23"/>
          <p:cNvSpPr>
            <a:spLocks noChangeShapeType="1"/>
          </p:cNvSpPr>
          <p:nvPr/>
        </p:nvSpPr>
        <p:spPr bwMode="auto">
          <a:xfrm flipH="1">
            <a:off x="5856288" y="5484813"/>
            <a:ext cx="4445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24"/>
          <p:cNvSpPr>
            <a:spLocks noChangeShapeType="1"/>
          </p:cNvSpPr>
          <p:nvPr/>
        </p:nvSpPr>
        <p:spPr bwMode="auto">
          <a:xfrm>
            <a:off x="6718300" y="2905125"/>
            <a:ext cx="384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25"/>
          <p:cNvSpPr>
            <a:spLocks noChangeShapeType="1"/>
          </p:cNvSpPr>
          <p:nvPr/>
        </p:nvSpPr>
        <p:spPr bwMode="auto">
          <a:xfrm>
            <a:off x="6824663" y="1625600"/>
            <a:ext cx="20002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Text Box 31"/>
          <p:cNvSpPr txBox="1">
            <a:spLocks noChangeArrowheads="1"/>
          </p:cNvSpPr>
          <p:nvPr/>
        </p:nvSpPr>
        <p:spPr bwMode="auto">
          <a:xfrm>
            <a:off x="939800" y="3481388"/>
            <a:ext cx="33147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Pinocytotic vesicles forming</a:t>
            </a:r>
          </a:p>
          <a:p>
            <a:pPr>
              <a:lnSpc>
                <a:spcPct val="95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(TEMs)</a:t>
            </a:r>
          </a:p>
        </p:txBody>
      </p:sp>
      <p:sp>
        <p:nvSpPr>
          <p:cNvPr id="70669" name="Text Box 31"/>
          <p:cNvSpPr txBox="1">
            <a:spLocks noChangeArrowheads="1"/>
          </p:cNvSpPr>
          <p:nvPr/>
        </p:nvSpPr>
        <p:spPr bwMode="auto">
          <a:xfrm rot="-5400000">
            <a:off x="3602038" y="2736850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ea typeface="ＭＳ Ｐゴシック" panose="020B0600070205080204" pitchFamily="34" charset="-128"/>
              </a:rPr>
              <a:t>0.25 </a:t>
            </a:r>
            <a:r>
              <a:rPr lang="en-US" altLang="en-US" sz="1900" b="1">
                <a:ea typeface="ＭＳ Ｐゴシック" panose="020B0600070205080204" pitchFamily="34" charset="-128"/>
                <a:sym typeface="Symbol" panose="05050102010706020507" pitchFamily="18" charset="2"/>
              </a:rPr>
              <a:t></a:t>
            </a:r>
            <a:r>
              <a:rPr lang="en-US" altLang="en-US" sz="1900" b="1">
                <a:ea typeface="ＭＳ Ｐゴシック" panose="020B0600070205080204" pitchFamily="34" charset="-128"/>
              </a:rPr>
              <a:t>m</a:t>
            </a:r>
          </a:p>
        </p:txBody>
      </p:sp>
      <p:sp>
        <p:nvSpPr>
          <p:cNvPr id="70670" name="Line 28"/>
          <p:cNvSpPr>
            <a:spLocks noChangeShapeType="1"/>
          </p:cNvSpPr>
          <p:nvPr/>
        </p:nvSpPr>
        <p:spPr bwMode="auto">
          <a:xfrm flipH="1">
            <a:off x="3852863" y="2592388"/>
            <a:ext cx="0" cy="654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29"/>
          <p:cNvSpPr>
            <a:spLocks noChangeShapeType="1"/>
          </p:cNvSpPr>
          <p:nvPr/>
        </p:nvSpPr>
        <p:spPr bwMode="auto">
          <a:xfrm>
            <a:off x="3795713" y="2592388"/>
            <a:ext cx="11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Line 30"/>
          <p:cNvSpPr>
            <a:spLocks noChangeShapeType="1"/>
          </p:cNvSpPr>
          <p:nvPr/>
        </p:nvSpPr>
        <p:spPr bwMode="auto">
          <a:xfrm>
            <a:off x="3795713" y="3246438"/>
            <a:ext cx="11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7" descr="05_18cRMedEndocytos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"/>
          <a:stretch>
            <a:fillRect/>
          </a:stretch>
        </p:blipFill>
        <p:spPr bwMode="auto">
          <a:xfrm>
            <a:off x="608013" y="904875"/>
            <a:ext cx="79263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1"/>
          <p:cNvSpPr txBox="1">
            <a:spLocks noChangeArrowheads="1"/>
          </p:cNvSpPr>
          <p:nvPr/>
        </p:nvSpPr>
        <p:spPr bwMode="auto">
          <a:xfrm>
            <a:off x="650875" y="4995863"/>
            <a:ext cx="39544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i="1">
                <a:ea typeface="ＭＳ Ｐゴシック" panose="020B0600070205080204" pitchFamily="34" charset="-128"/>
              </a:rPr>
              <a:t>Top:</a:t>
            </a:r>
            <a:r>
              <a:rPr lang="en-US" altLang="en-US" sz="1800" b="1">
                <a:ea typeface="ＭＳ Ｐゴシック" panose="020B0600070205080204" pitchFamily="34" charset="-128"/>
              </a:rPr>
              <a:t> A coated pit  </a:t>
            </a:r>
            <a:r>
              <a:rPr lang="en-US" altLang="en-US" sz="1800" b="1" i="1">
                <a:ea typeface="ＭＳ Ｐゴシック" panose="020B0600070205080204" pitchFamily="34" charset="-128"/>
              </a:rPr>
              <a:t>Bottom:</a:t>
            </a:r>
            <a:r>
              <a:rPr lang="en-US" altLang="en-US" sz="1800" b="1">
                <a:ea typeface="ＭＳ Ｐゴシック" panose="020B0600070205080204" pitchFamily="34" charset="-128"/>
              </a:rPr>
              <a:t> A coated</a:t>
            </a:r>
          </a:p>
          <a:p>
            <a:pPr>
              <a:lnSpc>
                <a:spcPct val="95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vesicle forming during receptor-</a:t>
            </a:r>
          </a:p>
          <a:p>
            <a:pPr>
              <a:lnSpc>
                <a:spcPct val="95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mediated endocytosis (TEMs)</a:t>
            </a:r>
          </a:p>
        </p:txBody>
      </p:sp>
      <p:sp>
        <p:nvSpPr>
          <p:cNvPr id="71684" name="Text Box 31"/>
          <p:cNvSpPr txBox="1">
            <a:spLocks noChangeArrowheads="1"/>
          </p:cNvSpPr>
          <p:nvPr/>
        </p:nvSpPr>
        <p:spPr bwMode="auto">
          <a:xfrm rot="-5400000">
            <a:off x="2859088" y="4079875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900" b="1">
                <a:ea typeface="ＭＳ Ｐゴシック" panose="020B0600070205080204" pitchFamily="34" charset="-128"/>
              </a:rPr>
              <a:t>0.25 </a:t>
            </a:r>
            <a:r>
              <a:rPr lang="en-US" altLang="en-US" sz="1900" b="1">
                <a:ea typeface="ＭＳ Ｐゴシック" panose="020B0600070205080204" pitchFamily="34" charset="-128"/>
                <a:sym typeface="Symbol" panose="05050102010706020507" pitchFamily="18" charset="2"/>
              </a:rPr>
              <a:t></a:t>
            </a:r>
            <a:r>
              <a:rPr lang="en-US" altLang="en-US" sz="1900" b="1">
                <a:ea typeface="ＭＳ Ｐゴシック" panose="020B0600070205080204" pitchFamily="34" charset="-128"/>
              </a:rPr>
              <a:t>m</a:t>
            </a:r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3176588" y="3636963"/>
            <a:ext cx="3175" cy="1238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>
            <a:off x="3119438" y="3640138"/>
            <a:ext cx="11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>
            <a:off x="3122613" y="4875213"/>
            <a:ext cx="111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Text Box 31"/>
          <p:cNvSpPr txBox="1">
            <a:spLocks noChangeArrowheads="1"/>
          </p:cNvSpPr>
          <p:nvPr/>
        </p:nvSpPr>
        <p:spPr bwMode="auto">
          <a:xfrm>
            <a:off x="898525" y="927100"/>
            <a:ext cx="2098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Receptor-Mediated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Endocytosis</a:t>
            </a:r>
          </a:p>
        </p:txBody>
      </p:sp>
      <p:sp>
        <p:nvSpPr>
          <p:cNvPr id="71689" name="Text Box 31"/>
          <p:cNvSpPr txBox="1">
            <a:spLocks noChangeArrowheads="1"/>
          </p:cNvSpPr>
          <p:nvPr/>
        </p:nvSpPr>
        <p:spPr bwMode="auto">
          <a:xfrm>
            <a:off x="7332663" y="2390775"/>
            <a:ext cx="10096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Receptor</a:t>
            </a:r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>
            <a:off x="7227888" y="1927225"/>
            <a:ext cx="36195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Text Box 31"/>
          <p:cNvSpPr txBox="1">
            <a:spLocks noChangeArrowheads="1"/>
          </p:cNvSpPr>
          <p:nvPr/>
        </p:nvSpPr>
        <p:spPr bwMode="auto">
          <a:xfrm>
            <a:off x="730250" y="2222500"/>
            <a:ext cx="1190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membrane</a:t>
            </a:r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>
            <a:off x="993775" y="1841500"/>
            <a:ext cx="0" cy="365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>
            <a:off x="3003550" y="2197100"/>
            <a:ext cx="546100" cy="136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2857500" y="2333625"/>
            <a:ext cx="695325" cy="1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Text Box 31"/>
          <p:cNvSpPr txBox="1">
            <a:spLocks noChangeArrowheads="1"/>
          </p:cNvSpPr>
          <p:nvPr/>
        </p:nvSpPr>
        <p:spPr bwMode="auto">
          <a:xfrm>
            <a:off x="3578225" y="2184400"/>
            <a:ext cx="7842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Coat</a:t>
            </a:r>
          </a:p>
          <a:p>
            <a:pPr>
              <a:lnSpc>
                <a:spcPct val="9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protein</a:t>
            </a:r>
          </a:p>
        </p:txBody>
      </p:sp>
      <p:sp>
        <p:nvSpPr>
          <p:cNvPr id="71696" name="Line 18"/>
          <p:cNvSpPr>
            <a:spLocks noChangeShapeType="1"/>
          </p:cNvSpPr>
          <p:nvPr/>
        </p:nvSpPr>
        <p:spPr bwMode="auto">
          <a:xfrm>
            <a:off x="993775" y="18415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19"/>
          <p:cNvSpPr>
            <a:spLocks noChangeShapeType="1"/>
          </p:cNvSpPr>
          <p:nvPr/>
        </p:nvSpPr>
        <p:spPr bwMode="auto">
          <a:xfrm>
            <a:off x="3003550" y="2197100"/>
            <a:ext cx="546100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0"/>
          <p:cNvSpPr>
            <a:spLocks noChangeShapeType="1"/>
          </p:cNvSpPr>
          <p:nvPr/>
        </p:nvSpPr>
        <p:spPr bwMode="auto">
          <a:xfrm flipV="1">
            <a:off x="2857500" y="2333625"/>
            <a:ext cx="69532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928" y="2967335"/>
            <a:ext cx="823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PHEW THAT WAS A LOT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3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7013"/>
            <a:ext cx="754221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65200" y="4240213"/>
            <a:ext cx="1314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kumimoji="0" lang="en-US" altLang="en-US" sz="1600" b="1"/>
              <a:t>Hydrophilic</a:t>
            </a:r>
          </a:p>
          <a:p>
            <a:pPr>
              <a:buFont typeface="Times" panose="02020603050405020304" pitchFamily="18" charset="0"/>
              <a:buNone/>
            </a:pPr>
            <a:r>
              <a:rPr kumimoji="0" lang="en-US" altLang="en-US" sz="1600" b="1"/>
              <a:t>head</a:t>
            </a:r>
            <a:endParaRPr kumimoji="0"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966788" y="4973638"/>
            <a:ext cx="1314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kumimoji="0" lang="en-US" altLang="en-US" sz="1600" b="1"/>
              <a:t>Hydrophobic</a:t>
            </a:r>
          </a:p>
          <a:p>
            <a:pPr>
              <a:buFont typeface="Times" panose="02020603050405020304" pitchFamily="18" charset="0"/>
              <a:buNone/>
            </a:pPr>
            <a:r>
              <a:rPr kumimoji="0" lang="en-US" altLang="en-US" sz="1600" b="1"/>
              <a:t>tail</a:t>
            </a:r>
            <a:endParaRPr kumimoji="0"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727450" y="3806825"/>
            <a:ext cx="939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kumimoji="0" lang="en-US" altLang="en-US" sz="1600" b="1"/>
              <a:t>WATER</a:t>
            </a:r>
            <a:endParaRPr kumimoji="0"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730625" y="6048375"/>
            <a:ext cx="939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kumimoji="0" lang="en-US" altLang="en-US" sz="1600" b="1"/>
              <a:t>WATER</a:t>
            </a:r>
            <a:endParaRPr kumimoji="0" lang="en-US" altLang="en-US" sz="1600" b="1">
              <a:latin typeface="Times" panose="02020603050405020304" pitchFamily="18" charset="0"/>
            </a:endParaRPr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2151063" y="4376738"/>
            <a:ext cx="51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V="1">
            <a:off x="2260600" y="4846638"/>
            <a:ext cx="3683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66634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Cell Membrane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approx. 7.5 nm thick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membrane appears as 2 parallel lines through an E.M.</a:t>
            </a:r>
            <a:endParaRPr lang="en-US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2 layers contain proteins and carbohydrates, but are mainly composed of phospholipids.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984250"/>
            <a:ext cx="8535987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074988" y="1260475"/>
            <a:ext cx="24542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kumimoji="0" lang="en-US" altLang="en-US" sz="1800" b="1"/>
              <a:t>Hydrophilic region</a:t>
            </a:r>
          </a:p>
          <a:p>
            <a:pPr>
              <a:buFont typeface="Times" panose="02020603050405020304" pitchFamily="18" charset="0"/>
              <a:buNone/>
            </a:pPr>
            <a:r>
              <a:rPr kumimoji="0" lang="en-US" altLang="en-US" sz="1800" b="1"/>
              <a:t>of protein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732088" y="5237163"/>
            <a:ext cx="41798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kumimoji="0" lang="en-US" altLang="en-US" sz="1800" b="1"/>
              <a:t>Hydrophobic region of protein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69900" y="358775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Times" panose="02020603050405020304" pitchFamily="18" charset="0"/>
              <a:buNone/>
            </a:pPr>
            <a:r>
              <a:rPr kumimoji="0" lang="en-US" altLang="en-US" sz="1800" b="1"/>
              <a:t>Phospholipid</a:t>
            </a:r>
          </a:p>
          <a:p>
            <a:pPr>
              <a:buFont typeface="Times" panose="02020603050405020304" pitchFamily="18" charset="0"/>
              <a:buNone/>
            </a:pPr>
            <a:r>
              <a:rPr kumimoji="0" lang="en-US" altLang="en-US" sz="1800" b="1"/>
              <a:t>bilayer</a:t>
            </a:r>
            <a:endParaRPr kumimoji="0" lang="en-US" altLang="en-US" sz="1800" b="1">
              <a:latin typeface="Times" panose="02020603050405020304" pitchFamily="18" charset="0"/>
            </a:endParaRPr>
          </a:p>
        </p:txBody>
      </p:sp>
      <p:sp>
        <p:nvSpPr>
          <p:cNvPr id="17414" name="AutoShape 7"/>
          <p:cNvSpPr>
            <a:spLocks/>
          </p:cNvSpPr>
          <p:nvPr/>
        </p:nvSpPr>
        <p:spPr bwMode="auto">
          <a:xfrm>
            <a:off x="2127250" y="2717800"/>
            <a:ext cx="304800" cy="1993900"/>
          </a:xfrm>
          <a:prstGeom prst="leftBrace">
            <a:avLst>
              <a:gd name="adj1" fmla="val 5451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1981200" y="3721100"/>
            <a:ext cx="146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3841750" y="1835150"/>
            <a:ext cx="482600" cy="112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3473450" y="3911600"/>
            <a:ext cx="850900" cy="130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1905000"/>
            <a:ext cx="8535987" cy="4356100"/>
            <a:chOff x="304800" y="1219200"/>
            <a:chExt cx="8535987" cy="43561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8535987" cy="435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9" name="Text Box 4"/>
            <p:cNvSpPr txBox="1">
              <a:spLocks noChangeArrowheads="1"/>
            </p:cNvSpPr>
            <p:nvPr/>
          </p:nvSpPr>
          <p:spPr bwMode="auto">
            <a:xfrm>
              <a:off x="1555750" y="4135438"/>
              <a:ext cx="381476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Times" panose="02020603050405020304" pitchFamily="18" charset="0"/>
                <a:buNone/>
              </a:pPr>
              <a:r>
                <a:rPr kumimoji="0" lang="en-US" altLang="en-US" sz="2300" b="1" dirty="0"/>
                <a:t>Lateral movement</a:t>
              </a:r>
            </a:p>
            <a:p>
              <a:pPr>
                <a:buFont typeface="Times" panose="02020603050405020304" pitchFamily="18" charset="0"/>
                <a:buNone/>
              </a:pPr>
              <a:r>
                <a:rPr kumimoji="0" lang="en-US" altLang="en-US" sz="2300" b="1" dirty="0"/>
                <a:t>(~10</a:t>
              </a:r>
              <a:r>
                <a:rPr kumimoji="0" lang="en-US" altLang="en-US" sz="2300" b="1" baseline="30000" dirty="0"/>
                <a:t>7</a:t>
              </a:r>
              <a:r>
                <a:rPr kumimoji="0" lang="en-US" altLang="en-US" sz="2300" b="1" dirty="0"/>
                <a:t> times per second)</a:t>
              </a:r>
              <a:endParaRPr kumimoji="0" lang="en-US" altLang="en-US" sz="2300" b="1" dirty="0">
                <a:latin typeface="Times" panose="02020603050405020304" pitchFamily="18" charset="0"/>
              </a:endParaRPr>
            </a:p>
          </p:txBody>
        </p:sp>
        <p:sp>
          <p:nvSpPr>
            <p:cNvPr id="19460" name="Text Box 5"/>
            <p:cNvSpPr txBox="1">
              <a:spLocks noChangeArrowheads="1"/>
            </p:cNvSpPr>
            <p:nvPr/>
          </p:nvSpPr>
          <p:spPr bwMode="auto">
            <a:xfrm>
              <a:off x="5299075" y="4141788"/>
              <a:ext cx="2989263" cy="81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Times" panose="02020603050405020304" pitchFamily="18" charset="0"/>
                <a:buNone/>
              </a:pPr>
              <a:r>
                <a:rPr kumimoji="0" lang="en-US" altLang="en-US" sz="2300" b="1" dirty="0"/>
                <a:t>Flip-flop</a:t>
              </a:r>
            </a:p>
            <a:p>
              <a:pPr>
                <a:buFont typeface="Times" panose="02020603050405020304" pitchFamily="18" charset="0"/>
                <a:buNone/>
              </a:pPr>
              <a:r>
                <a:rPr kumimoji="0" lang="en-US" altLang="en-US" sz="2300" b="1" dirty="0"/>
                <a:t>(~ once per month)</a:t>
              </a:r>
              <a:endParaRPr kumimoji="0" lang="en-US" altLang="en-US" sz="2300" b="1" dirty="0">
                <a:latin typeface="Times" panose="02020603050405020304" pitchFamily="18" charset="0"/>
              </a:endParaRPr>
            </a:p>
          </p:txBody>
        </p:sp>
        <p:sp>
          <p:nvSpPr>
            <p:cNvPr id="19461" name="Text Box 6"/>
            <p:cNvSpPr txBox="1">
              <a:spLocks noChangeArrowheads="1"/>
            </p:cNvSpPr>
            <p:nvPr/>
          </p:nvSpPr>
          <p:spPr bwMode="auto">
            <a:xfrm>
              <a:off x="915988" y="5026025"/>
              <a:ext cx="4535487" cy="43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Times" panose="02020603050405020304" pitchFamily="18" charset="0"/>
                <a:buNone/>
              </a:pPr>
              <a:r>
                <a:rPr kumimoji="0" lang="en-US" altLang="en-US" sz="2300" b="1"/>
                <a:t>Movement of phospholipids</a:t>
              </a:r>
              <a:endParaRPr kumimoji="0" lang="en-US" altLang="en-US" sz="2300" b="1">
                <a:latin typeface="Times" panose="02020603050405020304" pitchFamily="18" charset="0"/>
              </a:endParaRPr>
            </a:p>
          </p:txBody>
        </p:sp>
        <p:sp>
          <p:nvSpPr>
            <p:cNvPr id="19462" name="Line 7"/>
            <p:cNvSpPr>
              <a:spLocks noChangeShapeType="1"/>
            </p:cNvSpPr>
            <p:nvPr/>
          </p:nvSpPr>
          <p:spPr bwMode="auto">
            <a:xfrm flipH="1">
              <a:off x="2520950" y="2997200"/>
              <a:ext cx="685800" cy="1187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Line 8"/>
            <p:cNvSpPr>
              <a:spLocks noChangeShapeType="1"/>
            </p:cNvSpPr>
            <p:nvPr/>
          </p:nvSpPr>
          <p:spPr bwMode="auto">
            <a:xfrm flipH="1">
              <a:off x="6407150" y="3530600"/>
              <a:ext cx="177800" cy="63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2370" y="275015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Fluidity of the membrane: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of the lipids and some proteins drift laterally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Much rarer do they flip-flop across the membrane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Must be fluid to work properly; usually about as fluid as salad 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25513" y="762000"/>
            <a:ext cx="6694487" cy="5868988"/>
            <a:chOff x="925513" y="200025"/>
            <a:chExt cx="7292975" cy="6430963"/>
          </a:xfrm>
        </p:grpSpPr>
        <p:pic>
          <p:nvPicPr>
            <p:cNvPr id="21506" name="Picture 87" descr="05_05MembraneFluidity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9"/>
            <a:stretch>
              <a:fillRect/>
            </a:stretch>
          </p:blipFill>
          <p:spPr bwMode="auto">
            <a:xfrm>
              <a:off x="925513" y="200025"/>
              <a:ext cx="7292975" cy="643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7" name="Text Box 31"/>
            <p:cNvSpPr txBox="1">
              <a:spLocks noChangeArrowheads="1"/>
            </p:cNvSpPr>
            <p:nvPr/>
          </p:nvSpPr>
          <p:spPr bwMode="auto">
            <a:xfrm>
              <a:off x="2322513" y="317500"/>
              <a:ext cx="827087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 dirty="0"/>
                <a:t>Fluid</a:t>
              </a:r>
            </a:p>
          </p:txBody>
        </p:sp>
        <p:sp>
          <p:nvSpPr>
            <p:cNvPr id="21508" name="Text Box 31"/>
            <p:cNvSpPr txBox="1">
              <a:spLocks noChangeArrowheads="1"/>
            </p:cNvSpPr>
            <p:nvPr/>
          </p:nvSpPr>
          <p:spPr bwMode="auto">
            <a:xfrm>
              <a:off x="1090613" y="2584450"/>
              <a:ext cx="3052762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/>
                <a:t>Unsaturated tails prevent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/>
                <a:t>packing.</a:t>
              </a:r>
            </a:p>
          </p:txBody>
        </p:sp>
        <p:sp>
          <p:nvSpPr>
            <p:cNvPr id="21509" name="Text Box 31"/>
            <p:cNvSpPr txBox="1">
              <a:spLocks noChangeArrowheads="1"/>
            </p:cNvSpPr>
            <p:nvPr/>
          </p:nvSpPr>
          <p:spPr bwMode="auto">
            <a:xfrm>
              <a:off x="5972175" y="6184900"/>
              <a:ext cx="1443038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/>
                <a:t>Cholesterol</a:t>
              </a:r>
            </a:p>
          </p:txBody>
        </p:sp>
        <p:sp>
          <p:nvSpPr>
            <p:cNvPr id="21510" name="Text Box 31"/>
            <p:cNvSpPr txBox="1">
              <a:spLocks noChangeArrowheads="1"/>
            </p:cNvSpPr>
            <p:nvPr/>
          </p:nvSpPr>
          <p:spPr bwMode="auto">
            <a:xfrm>
              <a:off x="6022975" y="320675"/>
              <a:ext cx="1017588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 dirty="0"/>
                <a:t>Viscous</a:t>
              </a:r>
            </a:p>
          </p:txBody>
        </p:sp>
        <p:sp>
          <p:nvSpPr>
            <p:cNvPr id="21511" name="Text Box 31"/>
            <p:cNvSpPr txBox="1">
              <a:spLocks noChangeArrowheads="1"/>
            </p:cNvSpPr>
            <p:nvPr/>
          </p:nvSpPr>
          <p:spPr bwMode="auto">
            <a:xfrm>
              <a:off x="4854575" y="2584450"/>
              <a:ext cx="2541588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/>
                <a:t>Saturated tails pack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/>
                <a:t>together.</a:t>
              </a:r>
            </a:p>
          </p:txBody>
        </p:sp>
        <p:sp>
          <p:nvSpPr>
            <p:cNvPr id="21512" name="Text Box 31"/>
            <p:cNvSpPr txBox="1">
              <a:spLocks noChangeArrowheads="1"/>
            </p:cNvSpPr>
            <p:nvPr/>
          </p:nvSpPr>
          <p:spPr bwMode="auto">
            <a:xfrm>
              <a:off x="989013" y="3570288"/>
              <a:ext cx="62944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000" b="1" dirty="0"/>
                <a:t>(a) Unsaturated versus saturated hydrocarbon tails</a:t>
              </a:r>
            </a:p>
          </p:txBody>
        </p:sp>
        <p:sp>
          <p:nvSpPr>
            <p:cNvPr id="21513" name="Text Box 31"/>
            <p:cNvSpPr txBox="1">
              <a:spLocks noChangeArrowheads="1"/>
            </p:cNvSpPr>
            <p:nvPr/>
          </p:nvSpPr>
          <p:spPr bwMode="auto">
            <a:xfrm>
              <a:off x="979488" y="4254500"/>
              <a:ext cx="3355975" cy="149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98463" indent="-398463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000" b="1" dirty="0"/>
                <a:t>(b) Cholesterol reduces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b="1" dirty="0"/>
                <a:t>	membrane fluidity at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b="1" dirty="0"/>
                <a:t>	moderate temperatures,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b="1" dirty="0"/>
                <a:t>	but at low temperatures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2000" b="1" dirty="0"/>
                <a:t>	hinders solidification.</a:t>
              </a:r>
            </a:p>
          </p:txBody>
        </p:sp>
        <p:sp>
          <p:nvSpPr>
            <p:cNvPr id="21514" name="Line 82"/>
            <p:cNvSpPr>
              <a:spLocks noChangeShapeType="1"/>
            </p:cNvSpPr>
            <p:nvPr/>
          </p:nvSpPr>
          <p:spPr bwMode="auto">
            <a:xfrm flipH="1">
              <a:off x="1668463" y="1314450"/>
              <a:ext cx="398462" cy="1243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Line 83"/>
            <p:cNvSpPr>
              <a:spLocks noChangeShapeType="1"/>
            </p:cNvSpPr>
            <p:nvPr/>
          </p:nvSpPr>
          <p:spPr bwMode="auto">
            <a:xfrm flipH="1">
              <a:off x="1668463" y="1760538"/>
              <a:ext cx="561975" cy="804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84"/>
            <p:cNvSpPr>
              <a:spLocks noChangeShapeType="1"/>
            </p:cNvSpPr>
            <p:nvPr/>
          </p:nvSpPr>
          <p:spPr bwMode="auto">
            <a:xfrm>
              <a:off x="5613400" y="1744663"/>
              <a:ext cx="309563" cy="8207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85"/>
            <p:cNvSpPr>
              <a:spLocks noChangeShapeType="1"/>
            </p:cNvSpPr>
            <p:nvPr/>
          </p:nvSpPr>
          <p:spPr bwMode="auto">
            <a:xfrm flipH="1">
              <a:off x="5922963" y="1760538"/>
              <a:ext cx="350837" cy="812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86"/>
            <p:cNvSpPr>
              <a:spLocks noChangeShapeType="1"/>
            </p:cNvSpPr>
            <p:nvPr/>
          </p:nvSpPr>
          <p:spPr bwMode="auto">
            <a:xfrm>
              <a:off x="6532563" y="5583238"/>
              <a:ext cx="127000" cy="601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0274" y="9747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Factors that affect fluidity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Membrane Proteins and Their Functions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0005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membrane is a collage of different proteins embedded in the fluid matrix of the lipid bilayer</a:t>
            </a:r>
          </a:p>
          <a:p>
            <a:pPr eaLnBrk="1" hangingPunct="1"/>
            <a:r>
              <a:rPr lang="en-US" altLang="en-US" sz="2800" i="1" smtClean="0"/>
              <a:t>Proteins determine most of the membrane’s specific functions</a:t>
            </a:r>
          </a:p>
          <a:p>
            <a:pPr eaLnBrk="1" hangingPunct="1"/>
            <a:r>
              <a:rPr lang="en-US" altLang="en-US" sz="2800" b="1" smtClean="0"/>
              <a:t>Peripheral proteins </a:t>
            </a:r>
            <a:r>
              <a:rPr lang="en-US" altLang="en-US" sz="2800" smtClean="0"/>
              <a:t>are not embedded</a:t>
            </a:r>
          </a:p>
          <a:p>
            <a:pPr eaLnBrk="1" hangingPunct="1"/>
            <a:r>
              <a:rPr lang="en-US" altLang="en-US" sz="2800" b="1" smtClean="0"/>
              <a:t>Integral proteins </a:t>
            </a:r>
            <a:r>
              <a:rPr lang="en-US" altLang="en-US" sz="2800" smtClean="0"/>
              <a:t>penetrate the hydrophobic core and often span the membrane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22275"/>
            <a:ext cx="8535987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95350" y="660400"/>
            <a:ext cx="8524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en-US" sz="1100" b="1"/>
              <a:t>Fibers of</a:t>
            </a:r>
          </a:p>
          <a:p>
            <a:pPr>
              <a:lnSpc>
                <a:spcPct val="80000"/>
              </a:lnSpc>
            </a:pPr>
            <a:r>
              <a:rPr kumimoji="0" lang="en-US" altLang="en-US" sz="1100" b="1"/>
              <a:t>extracellular</a:t>
            </a:r>
          </a:p>
          <a:p>
            <a:pPr>
              <a:lnSpc>
                <a:spcPct val="80000"/>
              </a:lnSpc>
            </a:pPr>
            <a:r>
              <a:rPr kumimoji="0" lang="en-US" altLang="en-US" sz="1100" b="1"/>
              <a:t>matrix (ECM)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638300" y="1401763"/>
            <a:ext cx="8302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100" b="1"/>
              <a:t>Glycoprotein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194050" y="1982788"/>
            <a:ext cx="8747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100" b="1"/>
              <a:t>Carbohydrate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050925" y="5476875"/>
            <a:ext cx="989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100" b="1"/>
              <a:t>Microfilaments</a:t>
            </a:r>
          </a:p>
          <a:p>
            <a:r>
              <a:rPr kumimoji="0" lang="en-US" altLang="en-US" sz="1100" b="1"/>
              <a:t>of cytoskeleton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173413" y="5086350"/>
            <a:ext cx="71913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100" b="1"/>
              <a:t>Cholesterol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6448425" y="5594350"/>
            <a:ext cx="49371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100" b="1"/>
              <a:t>Integral</a:t>
            </a:r>
          </a:p>
          <a:p>
            <a:r>
              <a:rPr kumimoji="0" lang="en-US" altLang="en-US" sz="1100" b="1"/>
              <a:t>protein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3538538" y="5441950"/>
            <a:ext cx="7270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100" b="1"/>
              <a:t>Peripheral</a:t>
            </a:r>
          </a:p>
          <a:p>
            <a:r>
              <a:rPr kumimoji="0" lang="en-US" altLang="en-US" sz="1100" b="1"/>
              <a:t>proteins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7340600" y="5865813"/>
            <a:ext cx="14097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100" b="1"/>
              <a:t>CYTOPLASMIC SIDE</a:t>
            </a:r>
          </a:p>
          <a:p>
            <a:r>
              <a:rPr kumimoji="0" lang="en-US" altLang="en-US" sz="1100" b="1"/>
              <a:t>OF MEMBRANE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7505700" y="2994025"/>
            <a:ext cx="12715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100" b="1"/>
              <a:t>EXTRACELLULAR</a:t>
            </a:r>
          </a:p>
          <a:p>
            <a:r>
              <a:rPr kumimoji="0" lang="en-US" altLang="en-US" sz="1100" b="1"/>
              <a:t>SIDE OF</a:t>
            </a:r>
          </a:p>
          <a:p>
            <a:r>
              <a:rPr kumimoji="0" lang="en-US" altLang="en-US" sz="1100" b="1"/>
              <a:t>MEMBRANE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900863" y="2855913"/>
            <a:ext cx="7159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100" b="1"/>
              <a:t>Glycolipid</a:t>
            </a: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 flipH="1" flipV="1">
            <a:off x="1206500" y="1082675"/>
            <a:ext cx="193675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H="1">
            <a:off x="765175" y="1079500"/>
            <a:ext cx="4413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1203325" y="1079500"/>
            <a:ext cx="0" cy="147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AutoShape 17"/>
          <p:cNvSpPr>
            <a:spLocks/>
          </p:cNvSpPr>
          <p:nvPr/>
        </p:nvSpPr>
        <p:spPr bwMode="auto">
          <a:xfrm>
            <a:off x="2959100" y="2022475"/>
            <a:ext cx="136525" cy="641350"/>
          </a:xfrm>
          <a:prstGeom prst="rightBrace">
            <a:avLst>
              <a:gd name="adj1" fmla="val 3914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 flipV="1">
            <a:off x="3098800" y="2130425"/>
            <a:ext cx="8255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AutoShape 19"/>
          <p:cNvSpPr>
            <a:spLocks/>
          </p:cNvSpPr>
          <p:nvPr/>
        </p:nvSpPr>
        <p:spPr bwMode="auto">
          <a:xfrm rot="789321">
            <a:off x="2287588" y="1957388"/>
            <a:ext cx="130175" cy="795337"/>
          </a:xfrm>
          <a:prstGeom prst="leftBrace">
            <a:avLst>
              <a:gd name="adj1" fmla="val 509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 flipH="1" flipV="1">
            <a:off x="2076450" y="1597025"/>
            <a:ext cx="20955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1"/>
          <p:cNvSpPr>
            <a:spLocks noChangeShapeType="1"/>
          </p:cNvSpPr>
          <p:nvPr/>
        </p:nvSpPr>
        <p:spPr bwMode="auto">
          <a:xfrm flipV="1">
            <a:off x="7772400" y="3489325"/>
            <a:ext cx="3524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2"/>
          <p:cNvSpPr>
            <a:spLocks noChangeShapeType="1"/>
          </p:cNvSpPr>
          <p:nvPr/>
        </p:nvSpPr>
        <p:spPr bwMode="auto">
          <a:xfrm>
            <a:off x="7239000" y="3022600"/>
            <a:ext cx="1682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3"/>
          <p:cNvSpPr>
            <a:spLocks noChangeShapeType="1"/>
          </p:cNvSpPr>
          <p:nvPr/>
        </p:nvSpPr>
        <p:spPr bwMode="auto">
          <a:xfrm flipV="1">
            <a:off x="8112125" y="5346700"/>
            <a:ext cx="333375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4"/>
          <p:cNvSpPr>
            <a:spLocks noChangeShapeType="1"/>
          </p:cNvSpPr>
          <p:nvPr/>
        </p:nvSpPr>
        <p:spPr bwMode="auto">
          <a:xfrm>
            <a:off x="6677025" y="4752975"/>
            <a:ext cx="0" cy="854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5"/>
          <p:cNvSpPr>
            <a:spLocks noChangeShapeType="1"/>
          </p:cNvSpPr>
          <p:nvPr/>
        </p:nvSpPr>
        <p:spPr bwMode="auto">
          <a:xfrm flipV="1">
            <a:off x="4254500" y="5019675"/>
            <a:ext cx="1431925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6"/>
          <p:cNvSpPr>
            <a:spLocks noChangeShapeType="1"/>
          </p:cNvSpPr>
          <p:nvPr/>
        </p:nvSpPr>
        <p:spPr bwMode="auto">
          <a:xfrm>
            <a:off x="3152775" y="3876675"/>
            <a:ext cx="355600" cy="122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7"/>
          <p:cNvSpPr>
            <a:spLocks noChangeShapeType="1"/>
          </p:cNvSpPr>
          <p:nvPr/>
        </p:nvSpPr>
        <p:spPr bwMode="auto">
          <a:xfrm flipH="1">
            <a:off x="1460500" y="4768850"/>
            <a:ext cx="571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28"/>
          <p:cNvSpPr>
            <a:spLocks noChangeShapeType="1"/>
          </p:cNvSpPr>
          <p:nvPr/>
        </p:nvSpPr>
        <p:spPr bwMode="auto">
          <a:xfrm flipV="1">
            <a:off x="1463675" y="4324350"/>
            <a:ext cx="882650" cy="1127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EEDC90876E947B913D1B459EC27BE" ma:contentTypeVersion="0" ma:contentTypeDescription="Create a new document." ma:contentTypeScope="" ma:versionID="4cafca6b8387429bff49889f1d411b2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01E49B2-6533-4DF7-AC01-7D9D78B9FF4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5B8192F-7EB6-4E9F-9B43-C8FDE7800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5BE06-C5B8-488F-BBEC-664F4498CC3C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ACBAF6E-AC98-4E0E-8817-66BAC98866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Abhinav WG_1:Applications (Mac OS 9):Microsoft Office 2001:Templates:Presentations:Designs:CPB7_2line</Template>
  <TotalTime>7559</TotalTime>
  <Words>1234</Words>
  <Application>Microsoft Office PowerPoint</Application>
  <PresentationFormat>On-screen Show (4:3)</PresentationFormat>
  <Paragraphs>292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Symbol</vt:lpstr>
      <vt:lpstr>Times</vt:lpstr>
      <vt:lpstr>Times New Roman</vt:lpstr>
      <vt:lpstr>C6eActiveLectureQuestions</vt:lpstr>
      <vt:lpstr>THE CELL MEMBRANE AND ITS FUNCTION</vt:lpstr>
      <vt:lpstr>Life at the Edge</vt:lpstr>
      <vt:lpstr>Cellular membranes are fluid mosaics of lipids and proteins</vt:lpstr>
      <vt:lpstr>PowerPoint Presentation</vt:lpstr>
      <vt:lpstr>PowerPoint Presentation</vt:lpstr>
      <vt:lpstr>PowerPoint Presentation</vt:lpstr>
      <vt:lpstr>PowerPoint Presentation</vt:lpstr>
      <vt:lpstr>Membrane Proteins and Their Functions</vt:lpstr>
      <vt:lpstr>PowerPoint Presentation</vt:lpstr>
      <vt:lpstr>The Permeability of the Lipid Bilayer</vt:lpstr>
      <vt:lpstr>PowerPoint Presentation</vt:lpstr>
      <vt:lpstr>Transport Proteins</vt:lpstr>
      <vt:lpstr>PowerPoint Presentation</vt:lpstr>
      <vt:lpstr>Passive transport: is diffusion of a substance across a membrane with NO ENERGY investment</vt:lpstr>
      <vt:lpstr>PowerPoint Presentation</vt:lpstr>
      <vt:lpstr>PowerPoint Presentation</vt:lpstr>
      <vt:lpstr>Facilitated Diffusion: Passive Transport Aided by Proteins</vt:lpstr>
      <vt:lpstr>PowerPoint Presentation</vt:lpstr>
      <vt:lpstr>PowerPoint Presentation</vt:lpstr>
      <vt:lpstr>Active transport:</vt:lpstr>
      <vt:lpstr>PowerPoint Presentation</vt:lpstr>
      <vt:lpstr>PowerPoint Presentation</vt:lpstr>
      <vt:lpstr>Cotransport: Coupled Transport by a Membrane Protein</vt:lpstr>
      <vt:lpstr>PowerPoint Presentation</vt:lpstr>
      <vt:lpstr>Bulk transport across the plasma membrane occurs by exocytosis and endocytosis</vt:lpstr>
      <vt:lpstr>Exocytosis</vt:lpstr>
      <vt:lpstr>PowerPoint Presentation</vt:lpstr>
      <vt:lpstr>Endocytosis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Benjamin Cummings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CH 7 PPT Membrane Structure and Function</dc:title>
  <dc:creator>BCP User</dc:creator>
  <cp:lastModifiedBy>Tanya Peden</cp:lastModifiedBy>
  <cp:revision>1248</cp:revision>
  <cp:lastPrinted>2004-11-01T06:26:48Z</cp:lastPrinted>
  <dcterms:created xsi:type="dcterms:W3CDTF">2002-07-11T17:04:39Z</dcterms:created>
  <dcterms:modified xsi:type="dcterms:W3CDTF">2015-02-02T19:56:19Z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