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279" r:id="rId3"/>
    <p:sldId id="280" r:id="rId4"/>
    <p:sldId id="281" r:id="rId5"/>
    <p:sldId id="257" r:id="rId6"/>
    <p:sldId id="282" r:id="rId7"/>
    <p:sldId id="283" r:id="rId8"/>
    <p:sldId id="258" r:id="rId9"/>
    <p:sldId id="259" r:id="rId10"/>
    <p:sldId id="284" r:id="rId11"/>
    <p:sldId id="285" r:id="rId12"/>
    <p:sldId id="286" r:id="rId13"/>
    <p:sldId id="291" r:id="rId14"/>
    <p:sldId id="287" r:id="rId15"/>
    <p:sldId id="261" r:id="rId16"/>
    <p:sldId id="263" r:id="rId17"/>
    <p:sldId id="275" r:id="rId18"/>
    <p:sldId id="264" r:id="rId19"/>
    <p:sldId id="265" r:id="rId20"/>
    <p:sldId id="262" r:id="rId21"/>
    <p:sldId id="260" r:id="rId22"/>
    <p:sldId id="266" r:id="rId23"/>
    <p:sldId id="276" r:id="rId24"/>
    <p:sldId id="278" r:id="rId25"/>
    <p:sldId id="267" r:id="rId26"/>
    <p:sldId id="271" r:id="rId27"/>
    <p:sldId id="272" r:id="rId28"/>
    <p:sldId id="290" r:id="rId29"/>
    <p:sldId id="273" r:id="rId30"/>
    <p:sldId id="274" r:id="rId31"/>
    <p:sldId id="289" r:id="rId32"/>
    <p:sldId id="288" r:id="rId33"/>
    <p:sldId id="292" r:id="rId34"/>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latin typeface="Tahoma" charset="0"/>
                  <a:cs typeface="Arial"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latin typeface="Tahoma" charset="0"/>
                  <a:cs typeface="Arial"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latin typeface="Tahoma" charset="0"/>
                  <a:cs typeface="Arial"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latin typeface="Tahoma" charset="0"/>
                  <a:cs typeface="Arial"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latin typeface="Tahoma" charset="0"/>
                <a:cs typeface="Arial"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latin typeface="Tahoma" charset="0"/>
                <a:cs typeface="Arial"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latin typeface="Tahoma" charset="0"/>
                <a:cs typeface="Arial" charset="0"/>
              </a:endParaRPr>
            </a:p>
          </p:txBody>
        </p:sp>
      </p:grpSp>
      <p:sp>
        <p:nvSpPr>
          <p:cNvPr id="81932" name="Rectangle 12"/>
          <p:cNvSpPr>
            <a:spLocks noGrp="1" noChangeArrowheads="1"/>
          </p:cNvSpPr>
          <p:nvPr>
            <p:ph type="ctrTitle"/>
          </p:nvPr>
        </p:nvSpPr>
        <p:spPr>
          <a:xfrm>
            <a:off x="990600" y="1676400"/>
            <a:ext cx="7772400" cy="1462088"/>
          </a:xfrm>
        </p:spPr>
        <p:txBody>
          <a:bodyPr/>
          <a:lstStyle>
            <a:lvl1pPr>
              <a:defRPr/>
            </a:lvl1pPr>
          </a:lstStyle>
          <a:p>
            <a:r>
              <a:rPr lang="en-CA"/>
              <a:t>Click to edit Master title style</a:t>
            </a:r>
          </a:p>
        </p:txBody>
      </p:sp>
      <p:sp>
        <p:nvSpPr>
          <p:cNvPr id="819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CA"/>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CA"/>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CA"/>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788A5C39-01BC-4BDF-BBE1-0B792A14F831}" type="slidenum">
              <a:rPr lang="en-CA" altLang="en-US"/>
              <a:pPr/>
              <a:t>‹#›</a:t>
            </a:fld>
            <a:endParaRPr lang="en-CA" altLang="en-US"/>
          </a:p>
        </p:txBody>
      </p:sp>
    </p:spTree>
    <p:extLst>
      <p:ext uri="{BB962C8B-B14F-4D97-AF65-F5344CB8AC3E}">
        <p14:creationId xmlns:p14="http://schemas.microsoft.com/office/powerpoint/2010/main" val="340573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CA"/>
          </a:p>
        </p:txBody>
      </p:sp>
      <p:sp>
        <p:nvSpPr>
          <p:cNvPr id="5" name="Rectangle 12"/>
          <p:cNvSpPr>
            <a:spLocks noGrp="1" noChangeArrowheads="1"/>
          </p:cNvSpPr>
          <p:nvPr>
            <p:ph type="ftr" sz="quarter" idx="11"/>
          </p:nvPr>
        </p:nvSpPr>
        <p:spPr>
          <a:ln/>
        </p:spPr>
        <p:txBody>
          <a:bodyPr/>
          <a:lstStyle>
            <a:lvl1pPr>
              <a:defRPr/>
            </a:lvl1pPr>
          </a:lstStyle>
          <a:p>
            <a:pPr>
              <a:defRPr/>
            </a:pPr>
            <a:endParaRPr lang="en-CA"/>
          </a:p>
        </p:txBody>
      </p:sp>
      <p:sp>
        <p:nvSpPr>
          <p:cNvPr id="6" name="Rectangle 13"/>
          <p:cNvSpPr>
            <a:spLocks noGrp="1" noChangeArrowheads="1"/>
          </p:cNvSpPr>
          <p:nvPr>
            <p:ph type="sldNum" sz="quarter" idx="12"/>
          </p:nvPr>
        </p:nvSpPr>
        <p:spPr>
          <a:ln/>
        </p:spPr>
        <p:txBody>
          <a:bodyPr/>
          <a:lstStyle>
            <a:lvl1pPr>
              <a:defRPr/>
            </a:lvl1pPr>
          </a:lstStyle>
          <a:p>
            <a:fld id="{86C7E2A7-1373-4F34-978B-78C254093455}" type="slidenum">
              <a:rPr lang="en-CA" altLang="en-US"/>
              <a:pPr/>
              <a:t>‹#›</a:t>
            </a:fld>
            <a:endParaRPr lang="en-CA" altLang="en-US"/>
          </a:p>
        </p:txBody>
      </p:sp>
    </p:spTree>
    <p:extLst>
      <p:ext uri="{BB962C8B-B14F-4D97-AF65-F5344CB8AC3E}">
        <p14:creationId xmlns:p14="http://schemas.microsoft.com/office/powerpoint/2010/main" val="1161398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CA"/>
          </a:p>
        </p:txBody>
      </p:sp>
      <p:sp>
        <p:nvSpPr>
          <p:cNvPr id="5" name="Rectangle 12"/>
          <p:cNvSpPr>
            <a:spLocks noGrp="1" noChangeArrowheads="1"/>
          </p:cNvSpPr>
          <p:nvPr>
            <p:ph type="ftr" sz="quarter" idx="11"/>
          </p:nvPr>
        </p:nvSpPr>
        <p:spPr>
          <a:ln/>
        </p:spPr>
        <p:txBody>
          <a:bodyPr/>
          <a:lstStyle>
            <a:lvl1pPr>
              <a:defRPr/>
            </a:lvl1pPr>
          </a:lstStyle>
          <a:p>
            <a:pPr>
              <a:defRPr/>
            </a:pPr>
            <a:endParaRPr lang="en-CA"/>
          </a:p>
        </p:txBody>
      </p:sp>
      <p:sp>
        <p:nvSpPr>
          <p:cNvPr id="6" name="Rectangle 13"/>
          <p:cNvSpPr>
            <a:spLocks noGrp="1" noChangeArrowheads="1"/>
          </p:cNvSpPr>
          <p:nvPr>
            <p:ph type="sldNum" sz="quarter" idx="12"/>
          </p:nvPr>
        </p:nvSpPr>
        <p:spPr>
          <a:ln/>
        </p:spPr>
        <p:txBody>
          <a:bodyPr/>
          <a:lstStyle>
            <a:lvl1pPr>
              <a:defRPr/>
            </a:lvl1pPr>
          </a:lstStyle>
          <a:p>
            <a:fld id="{9A4FBF7F-DB0C-48FB-9AC1-B2E426E9A16E}" type="slidenum">
              <a:rPr lang="en-CA" altLang="en-US"/>
              <a:pPr/>
              <a:t>‹#›</a:t>
            </a:fld>
            <a:endParaRPr lang="en-CA" altLang="en-US"/>
          </a:p>
        </p:txBody>
      </p:sp>
    </p:spTree>
    <p:extLst>
      <p:ext uri="{BB962C8B-B14F-4D97-AF65-F5344CB8AC3E}">
        <p14:creationId xmlns:p14="http://schemas.microsoft.com/office/powerpoint/2010/main" val="453300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CA"/>
          </a:p>
        </p:txBody>
      </p:sp>
      <p:sp>
        <p:nvSpPr>
          <p:cNvPr id="6" name="Rectangle 12"/>
          <p:cNvSpPr>
            <a:spLocks noGrp="1" noChangeArrowheads="1"/>
          </p:cNvSpPr>
          <p:nvPr>
            <p:ph type="ftr" sz="quarter" idx="11"/>
          </p:nvPr>
        </p:nvSpPr>
        <p:spPr>
          <a:ln/>
        </p:spPr>
        <p:txBody>
          <a:bodyPr/>
          <a:lstStyle>
            <a:lvl1pPr>
              <a:defRPr/>
            </a:lvl1pPr>
          </a:lstStyle>
          <a:p>
            <a:pPr>
              <a:defRPr/>
            </a:pPr>
            <a:endParaRPr lang="en-CA"/>
          </a:p>
        </p:txBody>
      </p:sp>
      <p:sp>
        <p:nvSpPr>
          <p:cNvPr id="7" name="Rectangle 13"/>
          <p:cNvSpPr>
            <a:spLocks noGrp="1" noChangeArrowheads="1"/>
          </p:cNvSpPr>
          <p:nvPr>
            <p:ph type="sldNum" sz="quarter" idx="12"/>
          </p:nvPr>
        </p:nvSpPr>
        <p:spPr>
          <a:ln/>
        </p:spPr>
        <p:txBody>
          <a:bodyPr/>
          <a:lstStyle>
            <a:lvl1pPr>
              <a:defRPr/>
            </a:lvl1pPr>
          </a:lstStyle>
          <a:p>
            <a:fld id="{A09F9267-96E9-46AB-B97C-B0DB516B5E88}" type="slidenum">
              <a:rPr lang="en-CA" altLang="en-US"/>
              <a:pPr/>
              <a:t>‹#›</a:t>
            </a:fld>
            <a:endParaRPr lang="en-CA" altLang="en-US"/>
          </a:p>
        </p:txBody>
      </p:sp>
    </p:spTree>
    <p:extLst>
      <p:ext uri="{BB962C8B-B14F-4D97-AF65-F5344CB8AC3E}">
        <p14:creationId xmlns:p14="http://schemas.microsoft.com/office/powerpoint/2010/main" val="4190270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1"/>
          <p:cNvSpPr>
            <a:spLocks noGrp="1" noChangeArrowheads="1"/>
          </p:cNvSpPr>
          <p:nvPr>
            <p:ph type="dt" sz="half" idx="10"/>
          </p:nvPr>
        </p:nvSpPr>
        <p:spPr>
          <a:ln/>
        </p:spPr>
        <p:txBody>
          <a:bodyPr/>
          <a:lstStyle>
            <a:lvl1pPr>
              <a:defRPr/>
            </a:lvl1pPr>
          </a:lstStyle>
          <a:p>
            <a:pPr>
              <a:defRPr/>
            </a:pPr>
            <a:endParaRPr lang="en-CA"/>
          </a:p>
        </p:txBody>
      </p:sp>
      <p:sp>
        <p:nvSpPr>
          <p:cNvPr id="7" name="Rectangle 12"/>
          <p:cNvSpPr>
            <a:spLocks noGrp="1" noChangeArrowheads="1"/>
          </p:cNvSpPr>
          <p:nvPr>
            <p:ph type="ftr" sz="quarter" idx="11"/>
          </p:nvPr>
        </p:nvSpPr>
        <p:spPr>
          <a:ln/>
        </p:spPr>
        <p:txBody>
          <a:bodyPr/>
          <a:lstStyle>
            <a:lvl1pPr>
              <a:defRPr/>
            </a:lvl1pPr>
          </a:lstStyle>
          <a:p>
            <a:pPr>
              <a:defRPr/>
            </a:pPr>
            <a:endParaRPr lang="en-CA"/>
          </a:p>
        </p:txBody>
      </p:sp>
      <p:sp>
        <p:nvSpPr>
          <p:cNvPr id="8" name="Rectangle 13"/>
          <p:cNvSpPr>
            <a:spLocks noGrp="1" noChangeArrowheads="1"/>
          </p:cNvSpPr>
          <p:nvPr>
            <p:ph type="sldNum" sz="quarter" idx="12"/>
          </p:nvPr>
        </p:nvSpPr>
        <p:spPr>
          <a:ln/>
        </p:spPr>
        <p:txBody>
          <a:bodyPr/>
          <a:lstStyle>
            <a:lvl1pPr>
              <a:defRPr/>
            </a:lvl1pPr>
          </a:lstStyle>
          <a:p>
            <a:fld id="{A7808167-760D-49FB-9336-3ECE6BF03134}" type="slidenum">
              <a:rPr lang="en-CA" altLang="en-US"/>
              <a:pPr/>
              <a:t>‹#›</a:t>
            </a:fld>
            <a:endParaRPr lang="en-CA" altLang="en-US"/>
          </a:p>
        </p:txBody>
      </p:sp>
    </p:spTree>
    <p:extLst>
      <p:ext uri="{BB962C8B-B14F-4D97-AF65-F5344CB8AC3E}">
        <p14:creationId xmlns:p14="http://schemas.microsoft.com/office/powerpoint/2010/main" val="2847147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p:txBody>
          <a:bodyPr/>
          <a:lstStyle>
            <a:lvl1pPr>
              <a:defRPr/>
            </a:lvl1pPr>
          </a:lstStyle>
          <a:p>
            <a:pPr>
              <a:defRPr/>
            </a:pPr>
            <a:endParaRPr lang="en-US"/>
          </a:p>
        </p:txBody>
      </p:sp>
      <p:sp>
        <p:nvSpPr>
          <p:cNvPr id="6" name="Rectangle 7"/>
          <p:cNvSpPr>
            <a:spLocks noGrp="1" noChangeArrowheads="1"/>
          </p:cNvSpPr>
          <p:nvPr>
            <p:ph type="ftr" sz="quarter" idx="11"/>
          </p:nvPr>
        </p:nvSpPr>
        <p:spPr/>
        <p:txBody>
          <a:bodyPr/>
          <a:lstStyle>
            <a:lvl1pPr>
              <a:defRPr/>
            </a:lvl1pPr>
          </a:lstStyle>
          <a:p>
            <a:pPr>
              <a:defRPr/>
            </a:pPr>
            <a:endParaRPr lang="en-US"/>
          </a:p>
        </p:txBody>
      </p:sp>
      <p:sp>
        <p:nvSpPr>
          <p:cNvPr id="7" name="Rectangle 8"/>
          <p:cNvSpPr>
            <a:spLocks noGrp="1" noChangeArrowheads="1"/>
          </p:cNvSpPr>
          <p:nvPr>
            <p:ph type="sldNum" sz="quarter" idx="12"/>
          </p:nvPr>
        </p:nvSpPr>
        <p:spPr/>
        <p:txBody>
          <a:bodyPr/>
          <a:lstStyle>
            <a:lvl1pPr>
              <a:defRPr/>
            </a:lvl1pPr>
          </a:lstStyle>
          <a:p>
            <a:fld id="{9028D7BC-95B9-4724-ADA3-FFB9D3E5C9A9}" type="slidenum">
              <a:rPr lang="en-US" altLang="en-US"/>
              <a:pPr/>
              <a:t>‹#›</a:t>
            </a:fld>
            <a:endParaRPr lang="en-US" altLang="en-US"/>
          </a:p>
        </p:txBody>
      </p:sp>
    </p:spTree>
    <p:extLst>
      <p:ext uri="{BB962C8B-B14F-4D97-AF65-F5344CB8AC3E}">
        <p14:creationId xmlns:p14="http://schemas.microsoft.com/office/powerpoint/2010/main" val="977182565"/>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CA"/>
          </a:p>
        </p:txBody>
      </p:sp>
      <p:sp>
        <p:nvSpPr>
          <p:cNvPr id="5" name="Rectangle 12"/>
          <p:cNvSpPr>
            <a:spLocks noGrp="1" noChangeArrowheads="1"/>
          </p:cNvSpPr>
          <p:nvPr>
            <p:ph type="ftr" sz="quarter" idx="11"/>
          </p:nvPr>
        </p:nvSpPr>
        <p:spPr>
          <a:ln/>
        </p:spPr>
        <p:txBody>
          <a:bodyPr/>
          <a:lstStyle>
            <a:lvl1pPr>
              <a:defRPr/>
            </a:lvl1pPr>
          </a:lstStyle>
          <a:p>
            <a:pPr>
              <a:defRPr/>
            </a:pPr>
            <a:endParaRPr lang="en-CA"/>
          </a:p>
        </p:txBody>
      </p:sp>
      <p:sp>
        <p:nvSpPr>
          <p:cNvPr id="6" name="Rectangle 13"/>
          <p:cNvSpPr>
            <a:spLocks noGrp="1" noChangeArrowheads="1"/>
          </p:cNvSpPr>
          <p:nvPr>
            <p:ph type="sldNum" sz="quarter" idx="12"/>
          </p:nvPr>
        </p:nvSpPr>
        <p:spPr>
          <a:ln/>
        </p:spPr>
        <p:txBody>
          <a:bodyPr/>
          <a:lstStyle>
            <a:lvl1pPr>
              <a:defRPr/>
            </a:lvl1pPr>
          </a:lstStyle>
          <a:p>
            <a:fld id="{E46F5BE7-545A-4982-99A6-52CF5BF589B1}" type="slidenum">
              <a:rPr lang="en-CA" altLang="en-US"/>
              <a:pPr/>
              <a:t>‹#›</a:t>
            </a:fld>
            <a:endParaRPr lang="en-CA" altLang="en-US"/>
          </a:p>
        </p:txBody>
      </p:sp>
    </p:spTree>
    <p:extLst>
      <p:ext uri="{BB962C8B-B14F-4D97-AF65-F5344CB8AC3E}">
        <p14:creationId xmlns:p14="http://schemas.microsoft.com/office/powerpoint/2010/main" val="197772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CA"/>
          </a:p>
        </p:txBody>
      </p:sp>
      <p:sp>
        <p:nvSpPr>
          <p:cNvPr id="5" name="Rectangle 12"/>
          <p:cNvSpPr>
            <a:spLocks noGrp="1" noChangeArrowheads="1"/>
          </p:cNvSpPr>
          <p:nvPr>
            <p:ph type="ftr" sz="quarter" idx="11"/>
          </p:nvPr>
        </p:nvSpPr>
        <p:spPr>
          <a:ln/>
        </p:spPr>
        <p:txBody>
          <a:bodyPr/>
          <a:lstStyle>
            <a:lvl1pPr>
              <a:defRPr/>
            </a:lvl1pPr>
          </a:lstStyle>
          <a:p>
            <a:pPr>
              <a:defRPr/>
            </a:pPr>
            <a:endParaRPr lang="en-CA"/>
          </a:p>
        </p:txBody>
      </p:sp>
      <p:sp>
        <p:nvSpPr>
          <p:cNvPr id="6" name="Rectangle 13"/>
          <p:cNvSpPr>
            <a:spLocks noGrp="1" noChangeArrowheads="1"/>
          </p:cNvSpPr>
          <p:nvPr>
            <p:ph type="sldNum" sz="quarter" idx="12"/>
          </p:nvPr>
        </p:nvSpPr>
        <p:spPr>
          <a:ln/>
        </p:spPr>
        <p:txBody>
          <a:bodyPr/>
          <a:lstStyle>
            <a:lvl1pPr>
              <a:defRPr/>
            </a:lvl1pPr>
          </a:lstStyle>
          <a:p>
            <a:fld id="{B4C383C6-8277-4DAA-A4D6-A677B84FAFEA}" type="slidenum">
              <a:rPr lang="en-CA" altLang="en-US"/>
              <a:pPr/>
              <a:t>‹#›</a:t>
            </a:fld>
            <a:endParaRPr lang="en-CA" altLang="en-US"/>
          </a:p>
        </p:txBody>
      </p:sp>
    </p:spTree>
    <p:extLst>
      <p:ext uri="{BB962C8B-B14F-4D97-AF65-F5344CB8AC3E}">
        <p14:creationId xmlns:p14="http://schemas.microsoft.com/office/powerpoint/2010/main" val="3342093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CA"/>
          </a:p>
        </p:txBody>
      </p:sp>
      <p:sp>
        <p:nvSpPr>
          <p:cNvPr id="6" name="Rectangle 12"/>
          <p:cNvSpPr>
            <a:spLocks noGrp="1" noChangeArrowheads="1"/>
          </p:cNvSpPr>
          <p:nvPr>
            <p:ph type="ftr" sz="quarter" idx="11"/>
          </p:nvPr>
        </p:nvSpPr>
        <p:spPr>
          <a:ln/>
        </p:spPr>
        <p:txBody>
          <a:bodyPr/>
          <a:lstStyle>
            <a:lvl1pPr>
              <a:defRPr/>
            </a:lvl1pPr>
          </a:lstStyle>
          <a:p>
            <a:pPr>
              <a:defRPr/>
            </a:pPr>
            <a:endParaRPr lang="en-CA"/>
          </a:p>
        </p:txBody>
      </p:sp>
      <p:sp>
        <p:nvSpPr>
          <p:cNvPr id="7" name="Rectangle 13"/>
          <p:cNvSpPr>
            <a:spLocks noGrp="1" noChangeArrowheads="1"/>
          </p:cNvSpPr>
          <p:nvPr>
            <p:ph type="sldNum" sz="quarter" idx="12"/>
          </p:nvPr>
        </p:nvSpPr>
        <p:spPr>
          <a:ln/>
        </p:spPr>
        <p:txBody>
          <a:bodyPr/>
          <a:lstStyle>
            <a:lvl1pPr>
              <a:defRPr/>
            </a:lvl1pPr>
          </a:lstStyle>
          <a:p>
            <a:fld id="{B9246B1A-3152-44E0-94D8-A89CE7D628C3}" type="slidenum">
              <a:rPr lang="en-CA" altLang="en-US"/>
              <a:pPr/>
              <a:t>‹#›</a:t>
            </a:fld>
            <a:endParaRPr lang="en-CA" altLang="en-US"/>
          </a:p>
        </p:txBody>
      </p:sp>
    </p:spTree>
    <p:extLst>
      <p:ext uri="{BB962C8B-B14F-4D97-AF65-F5344CB8AC3E}">
        <p14:creationId xmlns:p14="http://schemas.microsoft.com/office/powerpoint/2010/main" val="3108491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CA"/>
          </a:p>
        </p:txBody>
      </p:sp>
      <p:sp>
        <p:nvSpPr>
          <p:cNvPr id="8" name="Rectangle 12"/>
          <p:cNvSpPr>
            <a:spLocks noGrp="1" noChangeArrowheads="1"/>
          </p:cNvSpPr>
          <p:nvPr>
            <p:ph type="ftr" sz="quarter" idx="11"/>
          </p:nvPr>
        </p:nvSpPr>
        <p:spPr>
          <a:ln/>
        </p:spPr>
        <p:txBody>
          <a:bodyPr/>
          <a:lstStyle>
            <a:lvl1pPr>
              <a:defRPr/>
            </a:lvl1pPr>
          </a:lstStyle>
          <a:p>
            <a:pPr>
              <a:defRPr/>
            </a:pPr>
            <a:endParaRPr lang="en-CA"/>
          </a:p>
        </p:txBody>
      </p:sp>
      <p:sp>
        <p:nvSpPr>
          <p:cNvPr id="9" name="Rectangle 13"/>
          <p:cNvSpPr>
            <a:spLocks noGrp="1" noChangeArrowheads="1"/>
          </p:cNvSpPr>
          <p:nvPr>
            <p:ph type="sldNum" sz="quarter" idx="12"/>
          </p:nvPr>
        </p:nvSpPr>
        <p:spPr>
          <a:ln/>
        </p:spPr>
        <p:txBody>
          <a:bodyPr/>
          <a:lstStyle>
            <a:lvl1pPr>
              <a:defRPr/>
            </a:lvl1pPr>
          </a:lstStyle>
          <a:p>
            <a:fld id="{C1FF2431-DD97-4142-9C41-CC4F9D3B65B1}" type="slidenum">
              <a:rPr lang="en-CA" altLang="en-US"/>
              <a:pPr/>
              <a:t>‹#›</a:t>
            </a:fld>
            <a:endParaRPr lang="en-CA" altLang="en-US"/>
          </a:p>
        </p:txBody>
      </p:sp>
    </p:spTree>
    <p:extLst>
      <p:ext uri="{BB962C8B-B14F-4D97-AF65-F5344CB8AC3E}">
        <p14:creationId xmlns:p14="http://schemas.microsoft.com/office/powerpoint/2010/main" val="1662029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CA"/>
          </a:p>
        </p:txBody>
      </p:sp>
      <p:sp>
        <p:nvSpPr>
          <p:cNvPr id="4" name="Rectangle 12"/>
          <p:cNvSpPr>
            <a:spLocks noGrp="1" noChangeArrowheads="1"/>
          </p:cNvSpPr>
          <p:nvPr>
            <p:ph type="ftr" sz="quarter" idx="11"/>
          </p:nvPr>
        </p:nvSpPr>
        <p:spPr>
          <a:ln/>
        </p:spPr>
        <p:txBody>
          <a:bodyPr/>
          <a:lstStyle>
            <a:lvl1pPr>
              <a:defRPr/>
            </a:lvl1pPr>
          </a:lstStyle>
          <a:p>
            <a:pPr>
              <a:defRPr/>
            </a:pPr>
            <a:endParaRPr lang="en-CA"/>
          </a:p>
        </p:txBody>
      </p:sp>
      <p:sp>
        <p:nvSpPr>
          <p:cNvPr id="5" name="Rectangle 13"/>
          <p:cNvSpPr>
            <a:spLocks noGrp="1" noChangeArrowheads="1"/>
          </p:cNvSpPr>
          <p:nvPr>
            <p:ph type="sldNum" sz="quarter" idx="12"/>
          </p:nvPr>
        </p:nvSpPr>
        <p:spPr>
          <a:ln/>
        </p:spPr>
        <p:txBody>
          <a:bodyPr/>
          <a:lstStyle>
            <a:lvl1pPr>
              <a:defRPr/>
            </a:lvl1pPr>
          </a:lstStyle>
          <a:p>
            <a:fld id="{7F0C20F8-1B78-4EC8-81D2-1F4E175362D8}" type="slidenum">
              <a:rPr lang="en-CA" altLang="en-US"/>
              <a:pPr/>
              <a:t>‹#›</a:t>
            </a:fld>
            <a:endParaRPr lang="en-CA" altLang="en-US"/>
          </a:p>
        </p:txBody>
      </p:sp>
    </p:spTree>
    <p:extLst>
      <p:ext uri="{BB962C8B-B14F-4D97-AF65-F5344CB8AC3E}">
        <p14:creationId xmlns:p14="http://schemas.microsoft.com/office/powerpoint/2010/main" val="2534694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CA"/>
          </a:p>
        </p:txBody>
      </p:sp>
      <p:sp>
        <p:nvSpPr>
          <p:cNvPr id="3" name="Rectangle 12"/>
          <p:cNvSpPr>
            <a:spLocks noGrp="1" noChangeArrowheads="1"/>
          </p:cNvSpPr>
          <p:nvPr>
            <p:ph type="ftr" sz="quarter" idx="11"/>
          </p:nvPr>
        </p:nvSpPr>
        <p:spPr>
          <a:ln/>
        </p:spPr>
        <p:txBody>
          <a:bodyPr/>
          <a:lstStyle>
            <a:lvl1pPr>
              <a:defRPr/>
            </a:lvl1pPr>
          </a:lstStyle>
          <a:p>
            <a:pPr>
              <a:defRPr/>
            </a:pPr>
            <a:endParaRPr lang="en-CA"/>
          </a:p>
        </p:txBody>
      </p:sp>
      <p:sp>
        <p:nvSpPr>
          <p:cNvPr id="4" name="Rectangle 13"/>
          <p:cNvSpPr>
            <a:spLocks noGrp="1" noChangeArrowheads="1"/>
          </p:cNvSpPr>
          <p:nvPr>
            <p:ph type="sldNum" sz="quarter" idx="12"/>
          </p:nvPr>
        </p:nvSpPr>
        <p:spPr>
          <a:ln/>
        </p:spPr>
        <p:txBody>
          <a:bodyPr/>
          <a:lstStyle>
            <a:lvl1pPr>
              <a:defRPr/>
            </a:lvl1pPr>
          </a:lstStyle>
          <a:p>
            <a:fld id="{2C1F4D07-53B0-45D5-A68B-3DFFEC583B41}" type="slidenum">
              <a:rPr lang="en-CA" altLang="en-US"/>
              <a:pPr/>
              <a:t>‹#›</a:t>
            </a:fld>
            <a:endParaRPr lang="en-CA" altLang="en-US"/>
          </a:p>
        </p:txBody>
      </p:sp>
    </p:spTree>
    <p:extLst>
      <p:ext uri="{BB962C8B-B14F-4D97-AF65-F5344CB8AC3E}">
        <p14:creationId xmlns:p14="http://schemas.microsoft.com/office/powerpoint/2010/main" val="411301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CA"/>
          </a:p>
        </p:txBody>
      </p:sp>
      <p:sp>
        <p:nvSpPr>
          <p:cNvPr id="6" name="Rectangle 12"/>
          <p:cNvSpPr>
            <a:spLocks noGrp="1" noChangeArrowheads="1"/>
          </p:cNvSpPr>
          <p:nvPr>
            <p:ph type="ftr" sz="quarter" idx="11"/>
          </p:nvPr>
        </p:nvSpPr>
        <p:spPr>
          <a:ln/>
        </p:spPr>
        <p:txBody>
          <a:bodyPr/>
          <a:lstStyle>
            <a:lvl1pPr>
              <a:defRPr/>
            </a:lvl1pPr>
          </a:lstStyle>
          <a:p>
            <a:pPr>
              <a:defRPr/>
            </a:pPr>
            <a:endParaRPr lang="en-CA"/>
          </a:p>
        </p:txBody>
      </p:sp>
      <p:sp>
        <p:nvSpPr>
          <p:cNvPr id="7" name="Rectangle 13"/>
          <p:cNvSpPr>
            <a:spLocks noGrp="1" noChangeArrowheads="1"/>
          </p:cNvSpPr>
          <p:nvPr>
            <p:ph type="sldNum" sz="quarter" idx="12"/>
          </p:nvPr>
        </p:nvSpPr>
        <p:spPr>
          <a:ln/>
        </p:spPr>
        <p:txBody>
          <a:bodyPr/>
          <a:lstStyle>
            <a:lvl1pPr>
              <a:defRPr/>
            </a:lvl1pPr>
          </a:lstStyle>
          <a:p>
            <a:fld id="{A5AE932E-FD6B-4B48-9CF2-C0E637BF6647}" type="slidenum">
              <a:rPr lang="en-CA" altLang="en-US"/>
              <a:pPr/>
              <a:t>‹#›</a:t>
            </a:fld>
            <a:endParaRPr lang="en-CA" altLang="en-US"/>
          </a:p>
        </p:txBody>
      </p:sp>
    </p:spTree>
    <p:extLst>
      <p:ext uri="{BB962C8B-B14F-4D97-AF65-F5344CB8AC3E}">
        <p14:creationId xmlns:p14="http://schemas.microsoft.com/office/powerpoint/2010/main" val="3779155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CA"/>
          </a:p>
        </p:txBody>
      </p:sp>
      <p:sp>
        <p:nvSpPr>
          <p:cNvPr id="6" name="Rectangle 12"/>
          <p:cNvSpPr>
            <a:spLocks noGrp="1" noChangeArrowheads="1"/>
          </p:cNvSpPr>
          <p:nvPr>
            <p:ph type="ftr" sz="quarter" idx="11"/>
          </p:nvPr>
        </p:nvSpPr>
        <p:spPr>
          <a:ln/>
        </p:spPr>
        <p:txBody>
          <a:bodyPr/>
          <a:lstStyle>
            <a:lvl1pPr>
              <a:defRPr/>
            </a:lvl1pPr>
          </a:lstStyle>
          <a:p>
            <a:pPr>
              <a:defRPr/>
            </a:pPr>
            <a:endParaRPr lang="en-CA"/>
          </a:p>
        </p:txBody>
      </p:sp>
      <p:sp>
        <p:nvSpPr>
          <p:cNvPr id="7" name="Rectangle 13"/>
          <p:cNvSpPr>
            <a:spLocks noGrp="1" noChangeArrowheads="1"/>
          </p:cNvSpPr>
          <p:nvPr>
            <p:ph type="sldNum" sz="quarter" idx="12"/>
          </p:nvPr>
        </p:nvSpPr>
        <p:spPr>
          <a:ln/>
        </p:spPr>
        <p:txBody>
          <a:bodyPr/>
          <a:lstStyle>
            <a:lvl1pPr>
              <a:defRPr/>
            </a:lvl1pPr>
          </a:lstStyle>
          <a:p>
            <a:fld id="{5FC458E6-E34C-4822-8AD4-FD7AA83F37CB}" type="slidenum">
              <a:rPr lang="en-CA" altLang="en-US"/>
              <a:pPr/>
              <a:t>‹#›</a:t>
            </a:fld>
            <a:endParaRPr lang="en-CA" altLang="en-US"/>
          </a:p>
        </p:txBody>
      </p:sp>
    </p:spTree>
    <p:extLst>
      <p:ext uri="{BB962C8B-B14F-4D97-AF65-F5344CB8AC3E}">
        <p14:creationId xmlns:p14="http://schemas.microsoft.com/office/powerpoint/2010/main" val="4220840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a:latin typeface="Tahoma" charset="0"/>
              <a:cs typeface="Arial" charset="0"/>
            </a:endParaRPr>
          </a:p>
        </p:txBody>
      </p:sp>
      <p:sp>
        <p:nvSpPr>
          <p:cNvPr id="808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charset="0"/>
              <a:cs typeface="Arial" charset="0"/>
            </a:endParaRPr>
          </a:p>
        </p:txBody>
      </p:sp>
      <p:sp>
        <p:nvSpPr>
          <p:cNvPr id="809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a:latin typeface="Tahoma" charset="0"/>
              <a:cs typeface="Arial" charset="0"/>
            </a:endParaRPr>
          </a:p>
        </p:txBody>
      </p:sp>
      <p:sp>
        <p:nvSpPr>
          <p:cNvPr id="809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charset="0"/>
              <a:cs typeface="Arial" charset="0"/>
            </a:endParaRPr>
          </a:p>
        </p:txBody>
      </p:sp>
      <p:sp>
        <p:nvSpPr>
          <p:cNvPr id="809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a:latin typeface="Tahoma" charset="0"/>
              <a:cs typeface="Arial" charset="0"/>
            </a:endParaRPr>
          </a:p>
        </p:txBody>
      </p:sp>
      <p:sp>
        <p:nvSpPr>
          <p:cNvPr id="809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sz="2400">
              <a:latin typeface="Tahoma" charset="0"/>
              <a:cs typeface="Arial" charset="0"/>
            </a:endParaRPr>
          </a:p>
        </p:txBody>
      </p:sp>
      <p:sp>
        <p:nvSpPr>
          <p:cNvPr id="809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charset="0"/>
              <a:cs typeface="Arial" charset="0"/>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809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Tahoma" charset="0"/>
                <a:cs typeface="Arial" charset="0"/>
              </a:defRPr>
            </a:lvl1pPr>
          </a:lstStyle>
          <a:p>
            <a:pPr>
              <a:defRPr/>
            </a:pPr>
            <a:endParaRPr lang="en-CA"/>
          </a:p>
        </p:txBody>
      </p:sp>
      <p:sp>
        <p:nvSpPr>
          <p:cNvPr id="809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Tahoma" charset="0"/>
                <a:cs typeface="Arial" charset="0"/>
              </a:defRPr>
            </a:lvl1pPr>
          </a:lstStyle>
          <a:p>
            <a:pPr>
              <a:defRPr/>
            </a:pPr>
            <a:endParaRPr lang="en-CA"/>
          </a:p>
        </p:txBody>
      </p:sp>
      <p:sp>
        <p:nvSpPr>
          <p:cNvPr id="809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2203EBB9-24CE-424E-B644-7B26A0A59AFB}" type="slidenum">
              <a:rPr lang="en-CA" altLang="en-US"/>
              <a:pPr/>
              <a:t>‹#›</a:t>
            </a:fld>
            <a:endParaRPr lang="en-CA" altLang="en-US"/>
          </a:p>
        </p:txBody>
      </p:sp>
    </p:spTree>
  </p:cSld>
  <p:clrMap bg1="lt1" tx1="dk1" bg2="lt2" tx2="dk2" accent1="accent1" accent2="accent2" accent3="accent3" accent4="accent4" accent5="accent5" accent6="accent6" hlink="hlink" folHlink="folHlink"/>
  <p:sldLayoutIdLst>
    <p:sldLayoutId id="2147483714"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5" r:id="rId14"/>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cs typeface="Arial" charset="0"/>
        </a:defRPr>
      </a:lvl2pPr>
      <a:lvl3pPr algn="l" rtl="0" eaLnBrk="0" fontAlgn="base" hangingPunct="0">
        <a:spcBef>
          <a:spcPct val="0"/>
        </a:spcBef>
        <a:spcAft>
          <a:spcPct val="0"/>
        </a:spcAft>
        <a:defRPr sz="4400">
          <a:solidFill>
            <a:schemeClr val="tx2"/>
          </a:solidFill>
          <a:latin typeface="Tahoma" charset="0"/>
          <a:cs typeface="Arial" charset="0"/>
        </a:defRPr>
      </a:lvl3pPr>
      <a:lvl4pPr algn="l" rtl="0" eaLnBrk="0" fontAlgn="base" hangingPunct="0">
        <a:spcBef>
          <a:spcPct val="0"/>
        </a:spcBef>
        <a:spcAft>
          <a:spcPct val="0"/>
        </a:spcAft>
        <a:defRPr sz="4400">
          <a:solidFill>
            <a:schemeClr val="tx2"/>
          </a:solidFill>
          <a:latin typeface="Tahoma" charset="0"/>
          <a:cs typeface="Arial" charset="0"/>
        </a:defRPr>
      </a:lvl4pPr>
      <a:lvl5pPr algn="l" rtl="0" eaLnBrk="0" fontAlgn="base" hangingPunct="0">
        <a:spcBef>
          <a:spcPct val="0"/>
        </a:spcBef>
        <a:spcAft>
          <a:spcPct val="0"/>
        </a:spcAft>
        <a:defRPr sz="4400">
          <a:solidFill>
            <a:schemeClr val="tx2"/>
          </a:solidFill>
          <a:latin typeface="Tahoma" charset="0"/>
          <a:cs typeface="Arial" charset="0"/>
        </a:defRPr>
      </a:lvl5pPr>
      <a:lvl6pPr marL="457200" algn="l" rtl="0" fontAlgn="base">
        <a:spcBef>
          <a:spcPct val="0"/>
        </a:spcBef>
        <a:spcAft>
          <a:spcPct val="0"/>
        </a:spcAft>
        <a:defRPr sz="4400">
          <a:solidFill>
            <a:schemeClr val="tx2"/>
          </a:solidFill>
          <a:latin typeface="Tahoma" charset="0"/>
          <a:cs typeface="Arial" charset="0"/>
        </a:defRPr>
      </a:lvl6pPr>
      <a:lvl7pPr marL="914400" algn="l" rtl="0" fontAlgn="base">
        <a:spcBef>
          <a:spcPct val="0"/>
        </a:spcBef>
        <a:spcAft>
          <a:spcPct val="0"/>
        </a:spcAft>
        <a:defRPr sz="4400">
          <a:solidFill>
            <a:schemeClr val="tx2"/>
          </a:solidFill>
          <a:latin typeface="Tahoma" charset="0"/>
          <a:cs typeface="Arial" charset="0"/>
        </a:defRPr>
      </a:lvl7pPr>
      <a:lvl8pPr marL="1371600" algn="l" rtl="0" fontAlgn="base">
        <a:spcBef>
          <a:spcPct val="0"/>
        </a:spcBef>
        <a:spcAft>
          <a:spcPct val="0"/>
        </a:spcAft>
        <a:defRPr sz="4400">
          <a:solidFill>
            <a:schemeClr val="tx2"/>
          </a:solidFill>
          <a:latin typeface="Tahoma" charset="0"/>
          <a:cs typeface="Arial" charset="0"/>
        </a:defRPr>
      </a:lvl8pPr>
      <a:lvl9pPr marL="1828800" algn="l" rtl="0" fontAlgn="base">
        <a:spcBef>
          <a:spcPct val="0"/>
        </a:spcBef>
        <a:spcAft>
          <a:spcPct val="0"/>
        </a:spcAft>
        <a:defRPr sz="4400">
          <a:solidFill>
            <a:schemeClr val="tx2"/>
          </a:solidFill>
          <a:latin typeface="Tahoma" charset="0"/>
          <a:cs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CA" altLang="en-US" smtClean="0"/>
              <a:t>The Eye</a:t>
            </a:r>
          </a:p>
        </p:txBody>
      </p:sp>
      <p:sp>
        <p:nvSpPr>
          <p:cNvPr id="4099" name="Rectangle 3"/>
          <p:cNvSpPr>
            <a:spLocks noGrp="1" noChangeArrowheads="1"/>
          </p:cNvSpPr>
          <p:nvPr>
            <p:ph type="subTitle" idx="1"/>
          </p:nvPr>
        </p:nvSpPr>
        <p:spPr/>
        <p:txBody>
          <a:bodyPr/>
          <a:lstStyle/>
          <a:p>
            <a:pPr eaLnBrk="1" hangingPunct="1"/>
            <a:r>
              <a:rPr lang="en-CA" altLang="en-US" smtClean="0"/>
              <a:t>SNC2D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sz="half" idx="1"/>
          </p:nvPr>
        </p:nvSpPr>
        <p:spPr>
          <a:xfrm>
            <a:off x="1071563" y="2017713"/>
            <a:ext cx="3921125" cy="4114800"/>
          </a:xfrm>
        </p:spPr>
        <p:txBody>
          <a:bodyPr/>
          <a:lstStyle/>
          <a:p>
            <a:pPr eaLnBrk="1" hangingPunct="1"/>
            <a:r>
              <a:rPr lang="en-US" altLang="en-US" sz="2200" smtClean="0"/>
              <a:t>Between the iris and cornea is the </a:t>
            </a:r>
            <a:r>
              <a:rPr lang="en-US" altLang="en-US" sz="2200" b="1" smtClean="0"/>
              <a:t>anterior</a:t>
            </a:r>
            <a:r>
              <a:rPr lang="en-US" altLang="en-US" sz="2200" smtClean="0"/>
              <a:t> (say: an-</a:t>
            </a:r>
            <a:r>
              <a:rPr lang="en-US" altLang="en-US" sz="2200" b="1" smtClean="0"/>
              <a:t>teer</a:t>
            </a:r>
            <a:r>
              <a:rPr lang="en-US" altLang="en-US" sz="2200" smtClean="0"/>
              <a:t>-ee-ur) </a:t>
            </a:r>
            <a:r>
              <a:rPr lang="en-US" altLang="en-US" sz="2200" b="1" smtClean="0"/>
              <a:t>chamber</a:t>
            </a:r>
            <a:r>
              <a:rPr lang="en-US" altLang="en-US" sz="2200" smtClean="0"/>
              <a:t>. This chamber is filled with a special transparent fluid that gives the eye oxygen, protein, and glucose (a type of sugar in the body) to keep it healthy. The liquid in this space is called the </a:t>
            </a:r>
            <a:r>
              <a:rPr lang="en-US" altLang="en-US" sz="2200" b="1" smtClean="0"/>
              <a:t>Aqueous Humor </a:t>
            </a:r>
          </a:p>
        </p:txBody>
      </p:sp>
      <p:pic>
        <p:nvPicPr>
          <p:cNvPr id="13315" name="Picture 7" descr="Diagram of the eye, showing the location of the iris, pupil, cornea, lens, vitreous, macula, sclera, optic nerve, and ret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25" y="500063"/>
            <a:ext cx="3908425" cy="374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p:txBody>
          <a:bodyPr/>
          <a:lstStyle/>
          <a:p>
            <a:pPr eaLnBrk="1" hangingPunct="1"/>
            <a:endParaRPr lang="en-US" altLang="en-US" smtClean="0"/>
          </a:p>
        </p:txBody>
      </p:sp>
      <p:sp>
        <p:nvSpPr>
          <p:cNvPr id="14339" name="Rectangle 5"/>
          <p:cNvSpPr>
            <a:spLocks noGrp="1" noChangeArrowheads="1"/>
          </p:cNvSpPr>
          <p:nvPr>
            <p:ph sz="half" idx="1"/>
          </p:nvPr>
        </p:nvSpPr>
        <p:spPr/>
        <p:txBody>
          <a:bodyPr/>
          <a:lstStyle/>
          <a:p>
            <a:pPr eaLnBrk="1" hangingPunct="1">
              <a:lnSpc>
                <a:spcPct val="90000"/>
              </a:lnSpc>
            </a:pPr>
            <a:endParaRPr lang="en-US" altLang="en-US" sz="2600" smtClean="0"/>
          </a:p>
        </p:txBody>
      </p:sp>
      <p:sp>
        <p:nvSpPr>
          <p:cNvPr id="14340" name="Rectangle 3"/>
          <p:cNvSpPr>
            <a:spLocks noGrp="1" noChangeArrowheads="1"/>
          </p:cNvSpPr>
          <p:nvPr>
            <p:ph type="body" sz="half" idx="2"/>
          </p:nvPr>
        </p:nvSpPr>
        <p:spPr/>
        <p:txBody>
          <a:bodyPr/>
          <a:lstStyle/>
          <a:p>
            <a:pPr eaLnBrk="1" hangingPunct="1">
              <a:lnSpc>
                <a:spcPct val="90000"/>
              </a:lnSpc>
            </a:pPr>
            <a:r>
              <a:rPr lang="en-US" altLang="en-US" sz="2600" smtClean="0"/>
              <a:t>After light enters the pupil, it hits the </a:t>
            </a:r>
            <a:r>
              <a:rPr lang="en-US" altLang="en-US" sz="2600" b="1" smtClean="0"/>
              <a:t>lens.</a:t>
            </a:r>
            <a:r>
              <a:rPr lang="en-US" altLang="en-US" sz="2600" smtClean="0"/>
              <a:t> The lens sits behind the iris and is clear and colorless. The lens' job is to focus light rays on the back of the eyeball - a part called the </a:t>
            </a:r>
            <a:r>
              <a:rPr lang="en-US" altLang="en-US" sz="2600" b="1" smtClean="0"/>
              <a:t>retina</a:t>
            </a:r>
            <a:r>
              <a:rPr lang="en-US" altLang="en-US" sz="2600" smtClean="0"/>
              <a:t> (say: </a:t>
            </a:r>
            <a:r>
              <a:rPr lang="en-US" altLang="en-US" sz="2600" b="1" smtClean="0"/>
              <a:t>reh</a:t>
            </a:r>
            <a:r>
              <a:rPr lang="en-US" altLang="en-US" sz="2600" smtClean="0"/>
              <a:t>-tin-uh). </a:t>
            </a:r>
          </a:p>
        </p:txBody>
      </p:sp>
      <p:pic>
        <p:nvPicPr>
          <p:cNvPr id="18439" name="Picture 7" descr="104-137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828800"/>
            <a:ext cx="35814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3" presetClass="emph" presetSubtype="0" fill="remove" nodeType="clickEffect">
                                  <p:stCondLst>
                                    <p:cond delay="0"/>
                                  </p:stCondLst>
                                  <p:childTnLst>
                                    <p:animClr clrSpc="rgb" dir="cw">
                                      <p:cBhvr override="childStyle">
                                        <p:cTn id="6" dur="1500" accel="50000" autoRev="1" fill="hold" tmFilter="0, 0; .33333, 1; 1, 1">
                                          <p:stCondLst>
                                            <p:cond delay="0"/>
                                          </p:stCondLst>
                                        </p:cTn>
                                        <p:tgtEl>
                                          <p:spTgt spid="18439"/>
                                        </p:tgtEl>
                                        <p:attrNameLst>
                                          <p:attrName>style.color</p:attrName>
                                        </p:attrNameLst>
                                      </p:cBhvr>
                                      <p:to>
                                        <a:srgbClr val="66FF66"/>
                                      </p:to>
                                    </p:animClr>
                                    <p:animClr clrSpc="rgb" dir="cw">
                                      <p:cBhvr>
                                        <p:cTn id="7" dur="1500" accel="50000" autoRev="1" fill="hold" tmFilter="0, 0; .33333, 1; 1, 1">
                                          <p:stCondLst>
                                            <p:cond delay="0"/>
                                          </p:stCondLst>
                                        </p:cTn>
                                        <p:tgtEl>
                                          <p:spTgt spid="18439"/>
                                        </p:tgtEl>
                                        <p:attrNameLst>
                                          <p:attrName>fillcolor</p:attrName>
                                        </p:attrNameLst>
                                      </p:cBhvr>
                                      <p:to>
                                        <a:srgbClr val="66FF66"/>
                                      </p:to>
                                    </p:animClr>
                                    <p:set>
                                      <p:cBhvr>
                                        <p:cTn id="8" dur="3000" fill="hold"/>
                                        <p:tgtEl>
                                          <p:spTgt spid="18439"/>
                                        </p:tgtEl>
                                        <p:attrNameLst>
                                          <p:attrName>fill.type</p:attrName>
                                        </p:attrNameLst>
                                      </p:cBhvr>
                                      <p:to>
                                        <p:strVal val="solid"/>
                                      </p:to>
                                    </p:set>
                                    <p:set>
                                      <p:cBhvr>
                                        <p:cTn id="9" dur="3000" fill="hold"/>
                                        <p:tgtEl>
                                          <p:spTgt spid="18439"/>
                                        </p:tgtEl>
                                        <p:attrNameLst>
                                          <p:attrName>fill.on</p:attrName>
                                        </p:attrNameLst>
                                      </p:cBhvr>
                                      <p:to>
                                        <p:strVal val="true"/>
                                      </p:to>
                                    </p:set>
                                    <p:animScale>
                                      <p:cBhvr>
                                        <p:cTn id="10" dur="1500" accel="50000" autoRev="1" fill="hold" tmFilter="0, 0; .33333, 1; 1, 1">
                                          <p:stCondLst>
                                            <p:cond delay="0"/>
                                          </p:stCondLst>
                                        </p:cTn>
                                        <p:tgtEl>
                                          <p:spTgt spid="18439"/>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107892816769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7725" y="838200"/>
            <a:ext cx="5053013"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The lens</a:t>
            </a:r>
          </a:p>
        </p:txBody>
      </p:sp>
      <p:sp>
        <p:nvSpPr>
          <p:cNvPr id="16387" name="Rectangle 3"/>
          <p:cNvSpPr>
            <a:spLocks noGrp="1" noChangeArrowheads="1"/>
          </p:cNvSpPr>
          <p:nvPr>
            <p:ph type="body" sz="half" idx="1"/>
          </p:nvPr>
        </p:nvSpPr>
        <p:spPr/>
        <p:txBody>
          <a:bodyPr/>
          <a:lstStyle/>
          <a:p>
            <a:pPr eaLnBrk="1" hangingPunct="1"/>
            <a:r>
              <a:rPr lang="en-US" altLang="en-US" sz="2600" smtClean="0"/>
              <a:t>The human eye can change the shape of the lens automatically.</a:t>
            </a:r>
          </a:p>
          <a:p>
            <a:pPr eaLnBrk="1" hangingPunct="1"/>
            <a:r>
              <a:rPr lang="en-US" altLang="en-US" sz="2600" smtClean="0"/>
              <a:t>The range of change that the lens can accomplish varies from person to person.</a:t>
            </a:r>
          </a:p>
        </p:txBody>
      </p:sp>
      <p:sp>
        <p:nvSpPr>
          <p:cNvPr id="16388" name="Rectangle 4"/>
          <p:cNvSpPr>
            <a:spLocks noGrp="1" noChangeArrowheads="1"/>
          </p:cNvSpPr>
          <p:nvPr>
            <p:ph sz="half" idx="2"/>
          </p:nvPr>
        </p:nvSpPr>
        <p:spPr/>
        <p:txBody>
          <a:bodyPr/>
          <a:lstStyle/>
          <a:p>
            <a:pPr eaLnBrk="1" hangingPunct="1"/>
            <a:endParaRPr lang="en-US" altLang="en-US" sz="2600" smtClean="0"/>
          </a:p>
        </p:txBody>
      </p:sp>
      <p:pic>
        <p:nvPicPr>
          <p:cNvPr id="16389" name="Picture 6" descr="Eye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828800"/>
            <a:ext cx="332105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3400" smtClean="0"/>
              <a:t>VITREOUS BODY</a:t>
            </a:r>
            <a:br>
              <a:rPr lang="en-US" altLang="en-US" sz="3400" smtClean="0"/>
            </a:br>
            <a:endParaRPr lang="en-US" altLang="en-US" sz="3400" smtClean="0"/>
          </a:p>
        </p:txBody>
      </p:sp>
      <p:sp>
        <p:nvSpPr>
          <p:cNvPr id="17411" name="Rectangle 3"/>
          <p:cNvSpPr>
            <a:spLocks noGrp="1" noChangeArrowheads="1"/>
          </p:cNvSpPr>
          <p:nvPr>
            <p:ph type="body" idx="1"/>
          </p:nvPr>
        </p:nvSpPr>
        <p:spPr/>
        <p:txBody>
          <a:bodyPr/>
          <a:lstStyle/>
          <a:p>
            <a:pPr eaLnBrk="1" hangingPunct="1">
              <a:lnSpc>
                <a:spcPct val="80000"/>
              </a:lnSpc>
            </a:pPr>
            <a:r>
              <a:rPr lang="en-US" altLang="en-US" sz="2600" smtClean="0"/>
              <a:t>The biggest part of the eye sits behind the lens and is called the </a:t>
            </a:r>
            <a:r>
              <a:rPr lang="en-US" altLang="en-US" sz="2600" b="1" smtClean="0"/>
              <a:t>vitreous</a:t>
            </a:r>
            <a:r>
              <a:rPr lang="en-US" altLang="en-US" sz="2600" smtClean="0"/>
              <a:t> (say: </a:t>
            </a:r>
            <a:r>
              <a:rPr lang="en-US" altLang="en-US" sz="2600" b="1" smtClean="0"/>
              <a:t>vih</a:t>
            </a:r>
            <a:r>
              <a:rPr lang="en-US" altLang="en-US" sz="2600" smtClean="0"/>
              <a:t>-tree-us) </a:t>
            </a:r>
            <a:r>
              <a:rPr lang="en-US" altLang="en-US" sz="2600" b="1" smtClean="0"/>
              <a:t>body</a:t>
            </a:r>
            <a:r>
              <a:rPr lang="en-US" altLang="en-US" sz="2600" smtClean="0"/>
              <a:t>. The vitreous body forms two thirds of the eye's volume and gives the eye its shape. It's filled with a clear, jelly-like material called the </a:t>
            </a:r>
            <a:r>
              <a:rPr lang="en-US" altLang="en-US" sz="2600" b="1" smtClean="0"/>
              <a:t>vitreous humor</a:t>
            </a:r>
            <a:r>
              <a:rPr lang="en-US" altLang="en-US" sz="2600" smtClean="0"/>
              <a:t>. Ever touch toy eyeballs in a store? Sometimes they're kind of squishy - that's because they're made to feel like they're filled with vitreous humor. In a real eye, after light passes through the lens, it shines straight through the vitreous humor to the back of the eye.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CA" altLang="en-US" smtClean="0"/>
              <a:t>The Anatomy of the Eye</a:t>
            </a:r>
          </a:p>
        </p:txBody>
      </p:sp>
      <p:sp>
        <p:nvSpPr>
          <p:cNvPr id="18435" name="Rectangle 3"/>
          <p:cNvSpPr>
            <a:spLocks noGrp="1" noChangeArrowheads="1"/>
          </p:cNvSpPr>
          <p:nvPr>
            <p:ph type="body" sz="half" idx="1"/>
          </p:nvPr>
        </p:nvSpPr>
        <p:spPr>
          <a:xfrm>
            <a:off x="539750" y="2017713"/>
            <a:ext cx="4537075" cy="4114800"/>
          </a:xfrm>
        </p:spPr>
        <p:txBody>
          <a:bodyPr/>
          <a:lstStyle/>
          <a:p>
            <a:pPr eaLnBrk="1" hangingPunct="1">
              <a:buFont typeface="Wingdings" panose="05000000000000000000" pitchFamily="2" charset="2"/>
              <a:buNone/>
            </a:pPr>
            <a:r>
              <a:rPr lang="en-CA" altLang="en-US" sz="2800" smtClean="0"/>
              <a:t>At the back of the eye is the </a:t>
            </a:r>
            <a:r>
              <a:rPr lang="en-CA" altLang="en-US" sz="2800" b="1" smtClean="0"/>
              <a:t>retina</a:t>
            </a:r>
            <a:r>
              <a:rPr lang="en-CA" altLang="en-US" sz="2800" smtClean="0"/>
              <a:t>, the “screen” on which images are formed.  Its rods and cones detect the intensity and frequency of light and send the information to the brain via the </a:t>
            </a:r>
            <a:r>
              <a:rPr lang="en-CA" altLang="en-US" sz="2800" b="1" smtClean="0"/>
              <a:t>optic nerve</a:t>
            </a:r>
            <a:r>
              <a:rPr lang="en-CA" altLang="en-US" sz="2800" smtClean="0"/>
              <a:t>.</a:t>
            </a:r>
          </a:p>
        </p:txBody>
      </p:sp>
      <p:pic>
        <p:nvPicPr>
          <p:cNvPr id="18436" name="Picture 4" descr="anatomy of the eye"/>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219700" y="2565400"/>
            <a:ext cx="3670300" cy="2941638"/>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CA" altLang="en-US" smtClean="0"/>
              <a:t>Rods and Cones</a:t>
            </a:r>
          </a:p>
        </p:txBody>
      </p:sp>
      <p:sp>
        <p:nvSpPr>
          <p:cNvPr id="19459" name="Rectangle 3"/>
          <p:cNvSpPr>
            <a:spLocks noGrp="1" noChangeArrowheads="1"/>
          </p:cNvSpPr>
          <p:nvPr>
            <p:ph type="body" sz="half" idx="1"/>
          </p:nvPr>
        </p:nvSpPr>
        <p:spPr>
          <a:xfrm>
            <a:off x="539750" y="2017713"/>
            <a:ext cx="5111750" cy="4114800"/>
          </a:xfrm>
        </p:spPr>
        <p:txBody>
          <a:bodyPr/>
          <a:lstStyle/>
          <a:p>
            <a:pPr eaLnBrk="1" hangingPunct="1">
              <a:buFont typeface="Wingdings" panose="05000000000000000000" pitchFamily="2" charset="2"/>
              <a:buNone/>
            </a:pPr>
            <a:r>
              <a:rPr lang="en-CA" altLang="en-US" sz="2800" b="1" smtClean="0"/>
              <a:t>Rods</a:t>
            </a:r>
            <a:r>
              <a:rPr lang="en-CA" altLang="en-US" sz="2800" smtClean="0"/>
              <a:t> are more sensitive to light and dark changes, shape, and movement but contain only one type of light-sensitive pigment and are therefore not good for color vision.  Rods are more numerous than cones in the periphery of the retina.</a:t>
            </a:r>
          </a:p>
        </p:txBody>
      </p:sp>
      <p:pic>
        <p:nvPicPr>
          <p:cNvPr id="19460" name="Picture 10" descr="rod-cone"/>
          <p:cNvPicPr>
            <a:picLocks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5940425" y="2276475"/>
            <a:ext cx="2527300" cy="3567113"/>
          </a:xfr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CA" altLang="en-US" smtClean="0"/>
              <a:t>The Periphery of Vision</a:t>
            </a:r>
          </a:p>
        </p:txBody>
      </p:sp>
      <p:sp>
        <p:nvSpPr>
          <p:cNvPr id="20483" name="Rectangle 3"/>
          <p:cNvSpPr>
            <a:spLocks noGrp="1" noChangeArrowheads="1"/>
          </p:cNvSpPr>
          <p:nvPr>
            <p:ph type="body" idx="1"/>
          </p:nvPr>
        </p:nvSpPr>
        <p:spPr>
          <a:xfrm>
            <a:off x="755650" y="2017713"/>
            <a:ext cx="8199438" cy="4114800"/>
          </a:xfrm>
        </p:spPr>
        <p:txBody>
          <a:bodyPr/>
          <a:lstStyle/>
          <a:p>
            <a:pPr eaLnBrk="1" hangingPunct="1">
              <a:buFont typeface="Wingdings" panose="05000000000000000000" pitchFamily="2" charset="2"/>
              <a:buNone/>
            </a:pPr>
            <a:r>
              <a:rPr lang="en-CA" altLang="en-US" smtClean="0"/>
              <a:t>Hold your arm out to your side far enough back that you can only just see the movement of your fingers out of the corner of your eye when looking forward.</a:t>
            </a:r>
          </a:p>
          <a:p>
            <a:pPr eaLnBrk="1" hangingPunct="1">
              <a:buFont typeface="Wingdings" panose="05000000000000000000" pitchFamily="2" charset="2"/>
              <a:buNone/>
            </a:pPr>
            <a:r>
              <a:rPr lang="en-CA" altLang="en-US" smtClean="0"/>
              <a:t>Have a friend place an object such as a pen in your hand.  Can you tell what colour it is while still looking forward?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CA" altLang="en-US" smtClean="0"/>
              <a:t>Rods and Cones</a:t>
            </a:r>
          </a:p>
        </p:txBody>
      </p:sp>
      <p:sp>
        <p:nvSpPr>
          <p:cNvPr id="21507" name="Rectangle 3"/>
          <p:cNvSpPr>
            <a:spLocks noGrp="1" noChangeArrowheads="1"/>
          </p:cNvSpPr>
          <p:nvPr>
            <p:ph type="body" sz="half" idx="1"/>
          </p:nvPr>
        </p:nvSpPr>
        <p:spPr>
          <a:xfrm>
            <a:off x="539750" y="2017713"/>
            <a:ext cx="5327650" cy="4506912"/>
          </a:xfrm>
        </p:spPr>
        <p:txBody>
          <a:bodyPr/>
          <a:lstStyle/>
          <a:p>
            <a:pPr eaLnBrk="1" hangingPunct="1">
              <a:buFont typeface="Wingdings" panose="05000000000000000000" pitchFamily="2" charset="2"/>
              <a:buNone/>
            </a:pPr>
            <a:r>
              <a:rPr lang="en-CA" altLang="en-US" sz="2800" b="1" smtClean="0"/>
              <a:t>Cones</a:t>
            </a:r>
            <a:r>
              <a:rPr lang="en-CA" altLang="en-US" sz="2800" smtClean="0"/>
              <a:t> are most sensitive to one of three different colours (green, red or blue). Signals from the cones are sent to the brain which then translates these messages into the perception of colour. Cones, however, are not as sensitive to light as rods. That's why you cannot see colour very well in dark places.</a:t>
            </a:r>
          </a:p>
        </p:txBody>
      </p:sp>
      <p:pic>
        <p:nvPicPr>
          <p:cNvPr id="21508" name="Picture 4" descr="rod-cone"/>
          <p:cNvPicPr>
            <a:picLocks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5940425" y="2276475"/>
            <a:ext cx="2527300" cy="3567113"/>
          </a:xfr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CA" altLang="en-US" smtClean="0"/>
              <a:t>Colour Blindness</a:t>
            </a:r>
          </a:p>
        </p:txBody>
      </p:sp>
      <p:sp>
        <p:nvSpPr>
          <p:cNvPr id="22531" name="Rectangle 3"/>
          <p:cNvSpPr>
            <a:spLocks noGrp="1" noChangeArrowheads="1"/>
          </p:cNvSpPr>
          <p:nvPr>
            <p:ph type="body" sz="half" idx="1"/>
          </p:nvPr>
        </p:nvSpPr>
        <p:spPr>
          <a:xfrm>
            <a:off x="539750" y="2017713"/>
            <a:ext cx="4452938" cy="4114800"/>
          </a:xfrm>
        </p:spPr>
        <p:txBody>
          <a:bodyPr/>
          <a:lstStyle/>
          <a:p>
            <a:pPr eaLnBrk="1" hangingPunct="1">
              <a:lnSpc>
                <a:spcPct val="90000"/>
              </a:lnSpc>
              <a:buFont typeface="Wingdings" panose="05000000000000000000" pitchFamily="2" charset="2"/>
              <a:buNone/>
            </a:pPr>
            <a:r>
              <a:rPr lang="en-CA" altLang="en-US" sz="2800" smtClean="0"/>
              <a:t>Someone who is </a:t>
            </a:r>
            <a:r>
              <a:rPr lang="en-CA" altLang="en-US" sz="2800" b="1" smtClean="0"/>
              <a:t>colour blind</a:t>
            </a:r>
            <a:r>
              <a:rPr lang="en-CA" altLang="en-US" sz="2800" smtClean="0"/>
              <a:t> does not have a particular type of cone in the retina or one type of cone may be weak. In the general population, about 8% of all males are color blind and about 0.5% of all females are color blind. </a:t>
            </a:r>
          </a:p>
        </p:txBody>
      </p:sp>
      <p:pic>
        <p:nvPicPr>
          <p:cNvPr id="22532" name="Picture 7" descr="colorblind%20test"/>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76825" y="2205038"/>
            <a:ext cx="3746500" cy="3657600"/>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95400" y="762000"/>
            <a:ext cx="7162800" cy="914400"/>
          </a:xfrm>
        </p:spPr>
        <p:txBody>
          <a:bodyPr/>
          <a:lstStyle/>
          <a:p>
            <a:pPr eaLnBrk="1" hangingPunct="1"/>
            <a:r>
              <a:rPr lang="en-US" altLang="en-US" smtClean="0"/>
              <a:t> Anatomy of the Eye</a:t>
            </a:r>
          </a:p>
        </p:txBody>
      </p:sp>
      <p:sp>
        <p:nvSpPr>
          <p:cNvPr id="5123" name="Rectangle 3"/>
          <p:cNvSpPr>
            <a:spLocks noGrp="1" noChangeArrowheads="1"/>
          </p:cNvSpPr>
          <p:nvPr>
            <p:ph type="subTitle" idx="1"/>
          </p:nvPr>
        </p:nvSpPr>
        <p:spPr/>
        <p:txBody>
          <a:bodyPr/>
          <a:lstStyle/>
          <a:p>
            <a:pPr eaLnBrk="1" hangingPunct="1"/>
            <a:endParaRPr lang="en-US" altLang="en-US" smtClean="0"/>
          </a:p>
        </p:txBody>
      </p:sp>
      <p:pic>
        <p:nvPicPr>
          <p:cNvPr id="2053" name="Picture 5" descr="E33-1402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3048000"/>
            <a:ext cx="30734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131808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886200"/>
            <a:ext cx="3733800" cy="270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9" descr="S52-4785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478443">
            <a:off x="6096000" y="2057400"/>
            <a:ext cx="2438400" cy="160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1" descr="bxp3680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236713">
            <a:off x="533400" y="3505200"/>
            <a:ext cx="18288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1" name="Picture 13" descr="CB01176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292458">
            <a:off x="3581400" y="2743200"/>
            <a:ext cx="2514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5" name="Picture 17" descr="1467R-159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1752600"/>
            <a:ext cx="1143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6" name="Picture 18" descr="1430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9155956">
            <a:off x="1676400" y="2362200"/>
            <a:ext cx="2133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2061"/>
                                        </p:tgtEl>
                                        <p:attrNameLst>
                                          <p:attrName>style.visibility</p:attrName>
                                        </p:attrNameLst>
                                      </p:cBhvr>
                                      <p:to>
                                        <p:strVal val="visible"/>
                                      </p:to>
                                    </p:set>
                                    <p:animEffect transition="in" filter="wheel(4)">
                                      <p:cBhvr>
                                        <p:cTn id="7" dur="2000"/>
                                        <p:tgtEl>
                                          <p:spTgt spid="2061"/>
                                        </p:tgtEl>
                                      </p:cBhvr>
                                    </p:animEffect>
                                  </p:childTnLst>
                                </p:cTn>
                              </p:par>
                            </p:childTnLst>
                          </p:cTn>
                        </p:par>
                        <p:par>
                          <p:cTn id="8" fill="hold" nodeType="afterGroup">
                            <p:stCondLst>
                              <p:cond delay="2000"/>
                            </p:stCondLst>
                            <p:childTnLst>
                              <p:par>
                                <p:cTn id="9" presetID="20" presetClass="entr" presetSubtype="0" fill="hold" nodeType="afterEffect">
                                  <p:stCondLst>
                                    <p:cond delay="0"/>
                                  </p:stCondLst>
                                  <p:childTnLst>
                                    <p:set>
                                      <p:cBhvr>
                                        <p:cTn id="10" dur="1" fill="hold">
                                          <p:stCondLst>
                                            <p:cond delay="0"/>
                                          </p:stCondLst>
                                        </p:cTn>
                                        <p:tgtEl>
                                          <p:spTgt spid="2057"/>
                                        </p:tgtEl>
                                        <p:attrNameLst>
                                          <p:attrName>style.visibility</p:attrName>
                                        </p:attrNameLst>
                                      </p:cBhvr>
                                      <p:to>
                                        <p:strVal val="visible"/>
                                      </p:to>
                                    </p:set>
                                    <p:animEffect transition="in" filter="wedge">
                                      <p:cBhvr>
                                        <p:cTn id="11" dur="2000"/>
                                        <p:tgtEl>
                                          <p:spTgt spid="2057"/>
                                        </p:tgtEl>
                                      </p:cBhvr>
                                    </p:animEffect>
                                  </p:childTnLst>
                                </p:cTn>
                              </p:par>
                            </p:childTnLst>
                          </p:cTn>
                        </p:par>
                        <p:par>
                          <p:cTn id="12" fill="hold" nodeType="afterGroup">
                            <p:stCondLst>
                              <p:cond delay="4000"/>
                            </p:stCondLst>
                            <p:childTnLst>
                              <p:par>
                                <p:cTn id="13" presetID="8" presetClass="entr" presetSubtype="16" fill="hold" nodeType="afterEffect">
                                  <p:stCondLst>
                                    <p:cond delay="0"/>
                                  </p:stCondLst>
                                  <p:childTnLst>
                                    <p:set>
                                      <p:cBhvr>
                                        <p:cTn id="14" dur="1" fill="hold">
                                          <p:stCondLst>
                                            <p:cond delay="0"/>
                                          </p:stCondLst>
                                        </p:cTn>
                                        <p:tgtEl>
                                          <p:spTgt spid="2053"/>
                                        </p:tgtEl>
                                        <p:attrNameLst>
                                          <p:attrName>style.visibility</p:attrName>
                                        </p:attrNameLst>
                                      </p:cBhvr>
                                      <p:to>
                                        <p:strVal val="visible"/>
                                      </p:to>
                                    </p:set>
                                    <p:animEffect transition="in" filter="diamond(in)">
                                      <p:cBhvr>
                                        <p:cTn id="15" dur="2000"/>
                                        <p:tgtEl>
                                          <p:spTgt spid="2053"/>
                                        </p:tgtEl>
                                      </p:cBhvr>
                                    </p:animEffect>
                                  </p:childTnLst>
                                </p:cTn>
                              </p:par>
                              <p:par>
                                <p:cTn id="16" presetID="8" presetClass="emph" presetSubtype="0" fill="hold" nodeType="withEffect">
                                  <p:stCondLst>
                                    <p:cond delay="0"/>
                                  </p:stCondLst>
                                  <p:childTnLst>
                                    <p:animRot by="21600000">
                                      <p:cBhvr>
                                        <p:cTn id="17" dur="2000" fill="hold"/>
                                        <p:tgtEl>
                                          <p:spTgt spid="2059"/>
                                        </p:tgtEl>
                                        <p:attrNameLst>
                                          <p:attrName>r</p:attrName>
                                        </p:attrNameLst>
                                      </p:cBhvr>
                                    </p:animRot>
                                  </p:childTnLst>
                                </p:cTn>
                              </p:par>
                            </p:childTnLst>
                          </p:cTn>
                        </p:par>
                        <p:par>
                          <p:cTn id="18" fill="hold" nodeType="afterGroup">
                            <p:stCondLst>
                              <p:cond delay="6000"/>
                            </p:stCondLst>
                            <p:childTnLst>
                              <p:par>
                                <p:cTn id="19" presetID="7" presetClass="entr" presetSubtype="4" fill="hold" nodeType="afterEffect">
                                  <p:stCondLst>
                                    <p:cond delay="0"/>
                                  </p:stCondLst>
                                  <p:childTnLst>
                                    <p:set>
                                      <p:cBhvr>
                                        <p:cTn id="20" dur="1" fill="hold">
                                          <p:stCondLst>
                                            <p:cond delay="0"/>
                                          </p:stCondLst>
                                        </p:cTn>
                                        <p:tgtEl>
                                          <p:spTgt spid="2055"/>
                                        </p:tgtEl>
                                        <p:attrNameLst>
                                          <p:attrName>style.visibility</p:attrName>
                                        </p:attrNameLst>
                                      </p:cBhvr>
                                      <p:to>
                                        <p:strVal val="visible"/>
                                      </p:to>
                                    </p:set>
                                    <p:anim calcmode="lin" valueType="num">
                                      <p:cBhvr additive="base">
                                        <p:cTn id="21" dur="500" fill="hold"/>
                                        <p:tgtEl>
                                          <p:spTgt spid="2055"/>
                                        </p:tgtEl>
                                        <p:attrNameLst>
                                          <p:attrName>ppt_x</p:attrName>
                                        </p:attrNameLst>
                                      </p:cBhvr>
                                      <p:tavLst>
                                        <p:tav tm="0">
                                          <p:val>
                                            <p:strVal val="#ppt_x"/>
                                          </p:val>
                                        </p:tav>
                                        <p:tav tm="100000">
                                          <p:val>
                                            <p:strVal val="#ppt_x"/>
                                          </p:val>
                                        </p:tav>
                                      </p:tavLst>
                                    </p:anim>
                                    <p:anim calcmode="lin" valueType="num">
                                      <p:cBhvr additive="base">
                                        <p:cTn id="22" dur="500" fill="hold"/>
                                        <p:tgtEl>
                                          <p:spTgt spid="2055"/>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mph" presetSubtype="0" fill="hold" nodeType="clickEffect">
                                  <p:stCondLst>
                                    <p:cond delay="0"/>
                                  </p:stCondLst>
                                  <p:childTnLst>
                                    <p:animRot by="21600000">
                                      <p:cBhvr>
                                        <p:cTn id="26" dur="2000" fill="hold"/>
                                        <p:tgtEl>
                                          <p:spTgt spid="2066"/>
                                        </p:tgtEl>
                                        <p:attrNameLst>
                                          <p:attrName>r</p:attrName>
                                        </p:attrNameLst>
                                      </p:cBhvr>
                                    </p:animRot>
                                  </p:childTnLst>
                                </p:cTn>
                              </p:par>
                              <p:par>
                                <p:cTn id="27" presetID="6" presetClass="emph" presetSubtype="0" fill="hold" nodeType="withEffect">
                                  <p:stCondLst>
                                    <p:cond delay="0"/>
                                  </p:stCondLst>
                                  <p:childTnLst>
                                    <p:animScale>
                                      <p:cBhvr>
                                        <p:cTn id="28" dur="2000" fill="hold"/>
                                        <p:tgtEl>
                                          <p:spTgt spid="2065"/>
                                        </p:tgtEl>
                                      </p:cBhvr>
                                      <p:by x="150000" y="150000"/>
                                    </p:animScale>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2065"/>
                                        </p:tgtEl>
                                        <p:attrNameLst>
                                          <p:attrName>style.visibility</p:attrName>
                                        </p:attrNameLst>
                                      </p:cBhvr>
                                      <p:to>
                                        <p:strVal val="visible"/>
                                      </p:to>
                                    </p:set>
                                    <p:anim calcmode="lin" valueType="num">
                                      <p:cBhvr additive="base">
                                        <p:cTn id="33" dur="500" fill="hold"/>
                                        <p:tgtEl>
                                          <p:spTgt spid="2065"/>
                                        </p:tgtEl>
                                        <p:attrNameLst>
                                          <p:attrName>ppt_x</p:attrName>
                                        </p:attrNameLst>
                                      </p:cBhvr>
                                      <p:tavLst>
                                        <p:tav tm="0">
                                          <p:val>
                                            <p:strVal val="#ppt_x"/>
                                          </p:val>
                                        </p:tav>
                                        <p:tav tm="100000">
                                          <p:val>
                                            <p:strVal val="#ppt_x"/>
                                          </p:val>
                                        </p:tav>
                                      </p:tavLst>
                                    </p:anim>
                                    <p:anim calcmode="lin" valueType="num">
                                      <p:cBhvr additive="base">
                                        <p:cTn id="34" dur="500" fill="hold"/>
                                        <p:tgtEl>
                                          <p:spTgt spid="2065"/>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3" presetClass="emph" presetSubtype="0" fill="remove" nodeType="clickEffect">
                                  <p:stCondLst>
                                    <p:cond delay="0"/>
                                  </p:stCondLst>
                                  <p:childTnLst>
                                    <p:animClr clrSpc="rgb" dir="cw">
                                      <p:cBhvr override="childStyle">
                                        <p:cTn id="38" dur="1500" accel="50000" autoRev="1" fill="hold" tmFilter="0, 0; .33333, 1; 1, 1">
                                          <p:stCondLst>
                                            <p:cond delay="0"/>
                                          </p:stCondLst>
                                        </p:cTn>
                                        <p:tgtEl>
                                          <p:spTgt spid="2053"/>
                                        </p:tgtEl>
                                        <p:attrNameLst>
                                          <p:attrName>style.color</p:attrName>
                                        </p:attrNameLst>
                                      </p:cBhvr>
                                      <p:to>
                                        <a:schemeClr val="accent2"/>
                                      </p:to>
                                    </p:animClr>
                                    <p:animClr clrSpc="rgb" dir="cw">
                                      <p:cBhvr>
                                        <p:cTn id="39" dur="1500" accel="50000" autoRev="1" fill="hold" tmFilter="0, 0; .33333, 1; 1, 1">
                                          <p:stCondLst>
                                            <p:cond delay="0"/>
                                          </p:stCondLst>
                                        </p:cTn>
                                        <p:tgtEl>
                                          <p:spTgt spid="2053"/>
                                        </p:tgtEl>
                                        <p:attrNameLst>
                                          <p:attrName>fillcolor</p:attrName>
                                        </p:attrNameLst>
                                      </p:cBhvr>
                                      <p:to>
                                        <a:schemeClr val="accent2"/>
                                      </p:to>
                                    </p:animClr>
                                    <p:set>
                                      <p:cBhvr>
                                        <p:cTn id="40" dur="3000" fill="hold"/>
                                        <p:tgtEl>
                                          <p:spTgt spid="2053"/>
                                        </p:tgtEl>
                                        <p:attrNameLst>
                                          <p:attrName>fill.type</p:attrName>
                                        </p:attrNameLst>
                                      </p:cBhvr>
                                      <p:to>
                                        <p:strVal val="solid"/>
                                      </p:to>
                                    </p:set>
                                    <p:set>
                                      <p:cBhvr>
                                        <p:cTn id="41" dur="3000" fill="hold"/>
                                        <p:tgtEl>
                                          <p:spTgt spid="2053"/>
                                        </p:tgtEl>
                                        <p:attrNameLst>
                                          <p:attrName>fill.on</p:attrName>
                                        </p:attrNameLst>
                                      </p:cBhvr>
                                      <p:to>
                                        <p:strVal val="true"/>
                                      </p:to>
                                    </p:set>
                                    <p:animScale>
                                      <p:cBhvr>
                                        <p:cTn id="42" dur="1500" accel="50000" autoRev="1" fill="hold" tmFilter="0, 0; .33333, 1; 1, 1">
                                          <p:stCondLst>
                                            <p:cond delay="0"/>
                                          </p:stCondLst>
                                        </p:cTn>
                                        <p:tgtEl>
                                          <p:spTgt spid="2053"/>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CA" altLang="en-US" smtClean="0"/>
              <a:t>The Blind Spot</a:t>
            </a:r>
          </a:p>
        </p:txBody>
      </p:sp>
      <p:sp>
        <p:nvSpPr>
          <p:cNvPr id="23555" name="Rectangle 3"/>
          <p:cNvSpPr>
            <a:spLocks noGrp="1" noChangeArrowheads="1"/>
          </p:cNvSpPr>
          <p:nvPr>
            <p:ph type="body" sz="half" idx="1"/>
          </p:nvPr>
        </p:nvSpPr>
        <p:spPr>
          <a:xfrm>
            <a:off x="539750" y="2017713"/>
            <a:ext cx="4537075" cy="4114800"/>
          </a:xfrm>
        </p:spPr>
        <p:txBody>
          <a:bodyPr/>
          <a:lstStyle/>
          <a:p>
            <a:pPr eaLnBrk="1" hangingPunct="1">
              <a:buFont typeface="Wingdings" panose="05000000000000000000" pitchFamily="2" charset="2"/>
              <a:buNone/>
            </a:pPr>
            <a:r>
              <a:rPr lang="en-CA" altLang="en-US" sz="2800" smtClean="0"/>
              <a:t>Note that because the optic nerve runs through the retina, there is a “blind spot” on the retina, also called the </a:t>
            </a:r>
            <a:r>
              <a:rPr lang="en-CA" altLang="en-US" sz="2800" b="1" smtClean="0"/>
              <a:t>optic disc</a:t>
            </a:r>
            <a:r>
              <a:rPr lang="en-CA" altLang="en-US" sz="2800" smtClean="0"/>
              <a:t>.  Light that falls on this area will not be detected.</a:t>
            </a:r>
          </a:p>
          <a:p>
            <a:pPr eaLnBrk="1" hangingPunct="1">
              <a:buFont typeface="Wingdings" panose="05000000000000000000" pitchFamily="2" charset="2"/>
              <a:buNone/>
            </a:pPr>
            <a:endParaRPr lang="en-CA" altLang="en-US" sz="2800" smtClean="0"/>
          </a:p>
        </p:txBody>
      </p:sp>
      <p:pic>
        <p:nvPicPr>
          <p:cNvPr id="23556" name="Picture 4" descr="anatomy of the eye"/>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219700" y="2565400"/>
            <a:ext cx="3670300" cy="2941638"/>
          </a:xfr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CA" altLang="en-US" smtClean="0"/>
              <a:t>The Blind Spot</a:t>
            </a:r>
          </a:p>
        </p:txBody>
      </p:sp>
      <p:sp>
        <p:nvSpPr>
          <p:cNvPr id="24579" name="Rectangle 3"/>
          <p:cNvSpPr>
            <a:spLocks noGrp="1" noChangeArrowheads="1"/>
          </p:cNvSpPr>
          <p:nvPr>
            <p:ph type="body" sz="half" idx="1"/>
          </p:nvPr>
        </p:nvSpPr>
        <p:spPr>
          <a:xfrm>
            <a:off x="539750" y="2017713"/>
            <a:ext cx="7993063" cy="4114800"/>
          </a:xfrm>
        </p:spPr>
        <p:txBody>
          <a:bodyPr/>
          <a:lstStyle/>
          <a:p>
            <a:pPr eaLnBrk="1" hangingPunct="1">
              <a:buFont typeface="Wingdings" panose="05000000000000000000" pitchFamily="2" charset="2"/>
              <a:buNone/>
            </a:pPr>
            <a:r>
              <a:rPr lang="en-CA" altLang="en-US" sz="2400" smtClean="0"/>
              <a:t>To find your blind spot, look at the following image on a piece of paper:</a:t>
            </a:r>
          </a:p>
          <a:p>
            <a:pPr eaLnBrk="1" hangingPunct="1">
              <a:buFont typeface="Wingdings" panose="05000000000000000000" pitchFamily="2" charset="2"/>
              <a:buNone/>
            </a:pPr>
            <a:endParaRPr lang="en-CA" altLang="en-US" sz="2400" smtClean="0"/>
          </a:p>
          <a:p>
            <a:pPr eaLnBrk="1" hangingPunct="1">
              <a:buFont typeface="Wingdings" panose="05000000000000000000" pitchFamily="2" charset="2"/>
              <a:buNone/>
            </a:pPr>
            <a:endParaRPr lang="en-CA" altLang="en-US" sz="2400" smtClean="0"/>
          </a:p>
          <a:p>
            <a:pPr eaLnBrk="1" hangingPunct="1">
              <a:buFont typeface="Wingdings" panose="05000000000000000000" pitchFamily="2" charset="2"/>
              <a:buNone/>
            </a:pPr>
            <a:r>
              <a:rPr lang="en-CA" altLang="en-US" sz="2400" smtClean="0"/>
              <a:t>Close your left eye.  Hold the image about 20 inches away. With your right eye, look at the dot.  Slowly bring the image closer while looking at the dot.  At a certain distance, the + will disappear from sight . . . this is when the + falls on the blind spot of your retina.</a:t>
            </a:r>
          </a:p>
          <a:p>
            <a:pPr eaLnBrk="1" hangingPunct="1">
              <a:buFont typeface="Wingdings" panose="05000000000000000000" pitchFamily="2" charset="2"/>
              <a:buNone/>
            </a:pPr>
            <a:r>
              <a:rPr lang="en-CA" altLang="en-US" sz="2400" smtClean="0"/>
              <a:t>	Repeat for the other eye, looking at the + instead.</a:t>
            </a:r>
          </a:p>
        </p:txBody>
      </p:sp>
      <p:pic>
        <p:nvPicPr>
          <p:cNvPr id="24580" name="Picture 5" descr="o                                  +"/>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700338" y="2997200"/>
            <a:ext cx="3562350" cy="447675"/>
          </a:xfr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CA" altLang="en-US" smtClean="0"/>
              <a:t>Image Formation</a:t>
            </a:r>
          </a:p>
        </p:txBody>
      </p:sp>
      <p:sp>
        <p:nvSpPr>
          <p:cNvPr id="25603" name="Rectangle 3"/>
          <p:cNvSpPr>
            <a:spLocks noGrp="1" noChangeArrowheads="1"/>
          </p:cNvSpPr>
          <p:nvPr>
            <p:ph type="body" sz="half" idx="1"/>
          </p:nvPr>
        </p:nvSpPr>
        <p:spPr>
          <a:xfrm>
            <a:off x="611188" y="2017713"/>
            <a:ext cx="7993062" cy="4114800"/>
          </a:xfrm>
        </p:spPr>
        <p:txBody>
          <a:bodyPr/>
          <a:lstStyle/>
          <a:p>
            <a:pPr eaLnBrk="1" hangingPunct="1">
              <a:buFont typeface="Wingdings" panose="05000000000000000000" pitchFamily="2" charset="2"/>
              <a:buNone/>
            </a:pPr>
            <a:r>
              <a:rPr lang="en-CA" altLang="en-US" sz="2800" smtClean="0"/>
              <a:t>Most refraction actually occurs in the cornea because the index of refraction of the cornea is significantly different than the index of refraction of air.  The changing-shape lens fine-tunes the refraction.  Together, both act as a converging lens with a focal length of approximately</a:t>
            </a:r>
          </a:p>
        </p:txBody>
      </p:sp>
      <p:pic>
        <p:nvPicPr>
          <p:cNvPr id="25604" name="Picture 5" descr="image formed on retina"/>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627313" y="5157788"/>
            <a:ext cx="3960812" cy="1441450"/>
          </a:xfr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CA" altLang="en-US" smtClean="0"/>
              <a:t>Image Formation</a:t>
            </a:r>
          </a:p>
        </p:txBody>
      </p:sp>
      <p:sp>
        <p:nvSpPr>
          <p:cNvPr id="26627" name="Rectangle 3"/>
          <p:cNvSpPr>
            <a:spLocks noGrp="1" noChangeArrowheads="1"/>
          </p:cNvSpPr>
          <p:nvPr>
            <p:ph type="body" sz="half" idx="1"/>
          </p:nvPr>
        </p:nvSpPr>
        <p:spPr>
          <a:xfrm>
            <a:off x="611188" y="2017713"/>
            <a:ext cx="7993062" cy="4114800"/>
          </a:xfrm>
        </p:spPr>
        <p:txBody>
          <a:bodyPr/>
          <a:lstStyle/>
          <a:p>
            <a:pPr eaLnBrk="1" hangingPunct="1">
              <a:buFont typeface="Wingdings" panose="05000000000000000000" pitchFamily="2" charset="2"/>
              <a:buNone/>
            </a:pPr>
            <a:r>
              <a:rPr lang="en-CA" altLang="en-US" sz="2800" smtClean="0"/>
              <a:t>Most refraction actually occurs in the cornea because the index of refraction of the cornea is significantly different than the index of refraction of air.  The changing-shape lens fine-tunes the refraction.  Together, both act as a converging lens with a focal length of approximately 1.7 cm.</a:t>
            </a:r>
          </a:p>
        </p:txBody>
      </p:sp>
      <p:pic>
        <p:nvPicPr>
          <p:cNvPr id="26628" name="Picture 4" descr="image formed on retina"/>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627313" y="5157788"/>
            <a:ext cx="3960812" cy="1441450"/>
          </a:xfr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CA" altLang="en-US" smtClean="0"/>
              <a:t>Image Formation</a:t>
            </a:r>
          </a:p>
        </p:txBody>
      </p:sp>
      <p:sp>
        <p:nvSpPr>
          <p:cNvPr id="27651" name="Rectangle 3"/>
          <p:cNvSpPr>
            <a:spLocks noGrp="1" noChangeArrowheads="1"/>
          </p:cNvSpPr>
          <p:nvPr>
            <p:ph type="body" sz="half" idx="1"/>
          </p:nvPr>
        </p:nvSpPr>
        <p:spPr>
          <a:xfrm>
            <a:off x="611188" y="2017713"/>
            <a:ext cx="7993062" cy="4114800"/>
          </a:xfrm>
        </p:spPr>
        <p:txBody>
          <a:bodyPr/>
          <a:lstStyle/>
          <a:p>
            <a:pPr eaLnBrk="1" hangingPunct="1">
              <a:buFont typeface="Wingdings" panose="05000000000000000000" pitchFamily="2" charset="2"/>
              <a:buNone/>
            </a:pPr>
            <a:r>
              <a:rPr lang="en-CA" altLang="en-US" sz="2800" smtClean="0"/>
              <a:t>Note that the image formed on the retina will be real, smaller, and inverted.</a:t>
            </a:r>
          </a:p>
          <a:p>
            <a:pPr eaLnBrk="1" hangingPunct="1">
              <a:buFont typeface="Wingdings" panose="05000000000000000000" pitchFamily="2" charset="2"/>
              <a:buNone/>
            </a:pPr>
            <a:endParaRPr lang="en-CA" altLang="en-US" sz="2800" smtClean="0"/>
          </a:p>
          <a:p>
            <a:pPr eaLnBrk="1" hangingPunct="1">
              <a:buFont typeface="Wingdings" panose="05000000000000000000" pitchFamily="2" charset="2"/>
              <a:buNone/>
            </a:pPr>
            <a:r>
              <a:rPr lang="en-CA" altLang="en-US" sz="2800" smtClean="0"/>
              <a:t>It is the brain that is responsible for re-inverting the image when it is interpreted.</a:t>
            </a:r>
          </a:p>
        </p:txBody>
      </p:sp>
      <p:pic>
        <p:nvPicPr>
          <p:cNvPr id="27652" name="Picture 4" descr="image formed on retina"/>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627313" y="5157788"/>
            <a:ext cx="3960812" cy="1441450"/>
          </a:xfr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CA" altLang="en-US" smtClean="0"/>
              <a:t>Accommodation</a:t>
            </a:r>
          </a:p>
        </p:txBody>
      </p:sp>
      <p:sp>
        <p:nvSpPr>
          <p:cNvPr id="28675" name="Rectangle 3"/>
          <p:cNvSpPr>
            <a:spLocks noGrp="1" noChangeArrowheads="1"/>
          </p:cNvSpPr>
          <p:nvPr>
            <p:ph type="body" sz="half" idx="1"/>
          </p:nvPr>
        </p:nvSpPr>
        <p:spPr>
          <a:xfrm>
            <a:off x="539750" y="2017713"/>
            <a:ext cx="7920038" cy="4114800"/>
          </a:xfrm>
        </p:spPr>
        <p:txBody>
          <a:bodyPr/>
          <a:lstStyle/>
          <a:p>
            <a:pPr eaLnBrk="1" hangingPunct="1">
              <a:buFont typeface="Wingdings" panose="05000000000000000000" pitchFamily="2" charset="2"/>
              <a:buNone/>
            </a:pPr>
            <a:r>
              <a:rPr lang="en-CA" altLang="en-US" sz="2800" smtClean="0"/>
              <a:t>However, since the image distance, </a:t>
            </a:r>
            <a:r>
              <a:rPr lang="en-CA" altLang="en-US" sz="2800" i="1" smtClean="0">
                <a:latin typeface="Times New Roman" panose="02020603050405020304" pitchFamily="18" charset="0"/>
                <a:cs typeface="Times New Roman" panose="02020603050405020304" pitchFamily="18" charset="0"/>
              </a:rPr>
              <a:t>d</a:t>
            </a:r>
            <a:r>
              <a:rPr lang="en-CA" altLang="en-US" sz="2800" i="1" baseline="-25000" smtClean="0">
                <a:latin typeface="Times New Roman" panose="02020603050405020304" pitchFamily="18" charset="0"/>
                <a:cs typeface="Times New Roman" panose="02020603050405020304" pitchFamily="18" charset="0"/>
              </a:rPr>
              <a:t>i</a:t>
            </a:r>
            <a:r>
              <a:rPr lang="en-CA" altLang="en-US" sz="2800" smtClean="0"/>
              <a:t>, is fixed, the focal length, </a:t>
            </a:r>
            <a:r>
              <a:rPr lang="en-CA" altLang="en-US" sz="2800" i="1" smtClean="0">
                <a:latin typeface="Times New Roman" panose="02020603050405020304" pitchFamily="18" charset="0"/>
                <a:cs typeface="Times New Roman" panose="02020603050405020304" pitchFamily="18" charset="0"/>
              </a:rPr>
              <a:t>f</a:t>
            </a:r>
            <a:r>
              <a:rPr lang="en-CA" altLang="en-US" sz="2800" smtClean="0"/>
              <a:t>, must change to focus objects at different distances, </a:t>
            </a:r>
            <a:r>
              <a:rPr lang="en-CA" altLang="en-US" sz="2800" i="1" smtClean="0">
                <a:latin typeface="Times New Roman" panose="02020603050405020304" pitchFamily="18" charset="0"/>
                <a:cs typeface="Times New Roman" panose="02020603050405020304" pitchFamily="18" charset="0"/>
              </a:rPr>
              <a:t>d</a:t>
            </a:r>
            <a:r>
              <a:rPr lang="en-CA" altLang="en-US" sz="2800" i="1" baseline="-25000" smtClean="0">
                <a:latin typeface="Times New Roman" panose="02020603050405020304" pitchFamily="18" charset="0"/>
                <a:cs typeface="Times New Roman" panose="02020603050405020304" pitchFamily="18" charset="0"/>
              </a:rPr>
              <a:t>o</a:t>
            </a:r>
            <a:r>
              <a:rPr lang="en-CA" altLang="en-US" sz="2800" smtClean="0"/>
              <a:t>.  The focal length is changed by the ciliary muscles changing the shape of the lens.</a:t>
            </a:r>
          </a:p>
        </p:txBody>
      </p:sp>
      <p:pic>
        <p:nvPicPr>
          <p:cNvPr id="28676" name="Picture 5" descr="diagram of accomodation"/>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348038" y="4581525"/>
            <a:ext cx="2798762" cy="1658938"/>
          </a:xfr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CA" altLang="en-US" smtClean="0"/>
              <a:t>Farsightedness</a:t>
            </a:r>
          </a:p>
        </p:txBody>
      </p:sp>
      <p:sp>
        <p:nvSpPr>
          <p:cNvPr id="29699" name="Rectangle 3"/>
          <p:cNvSpPr>
            <a:spLocks noGrp="1" noChangeArrowheads="1"/>
          </p:cNvSpPr>
          <p:nvPr>
            <p:ph type="body" sz="half" idx="1"/>
          </p:nvPr>
        </p:nvSpPr>
        <p:spPr>
          <a:xfrm>
            <a:off x="539750" y="2017713"/>
            <a:ext cx="7920038" cy="4114800"/>
          </a:xfrm>
        </p:spPr>
        <p:txBody>
          <a:bodyPr/>
          <a:lstStyle/>
          <a:p>
            <a:pPr eaLnBrk="1" hangingPunct="1">
              <a:buFont typeface="Wingdings" panose="05000000000000000000" pitchFamily="2" charset="2"/>
              <a:buNone/>
            </a:pPr>
            <a:r>
              <a:rPr lang="en-CA" altLang="en-US" sz="2800" smtClean="0"/>
              <a:t>The inability of an eye to focus on near objects (usually because of either a failure of the ciliary muscles or decreased flexibility of the lens) is called </a:t>
            </a:r>
            <a:r>
              <a:rPr lang="en-CA" altLang="en-US" sz="2800" b="1" smtClean="0"/>
              <a:t>farsightedness</a:t>
            </a:r>
            <a:r>
              <a:rPr lang="en-CA" altLang="en-US" sz="2800" smtClean="0"/>
              <a:t> or </a:t>
            </a:r>
            <a:r>
              <a:rPr lang="en-CA" altLang="en-US" sz="2800" b="1" smtClean="0"/>
              <a:t>hyperopia.</a:t>
            </a:r>
          </a:p>
        </p:txBody>
      </p:sp>
      <p:pic>
        <p:nvPicPr>
          <p:cNvPr id="29700" name="Picture 5" descr="Farsightedness diagram"/>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403350" y="3933825"/>
            <a:ext cx="6408738" cy="2355850"/>
          </a:xfr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CA" altLang="en-US" smtClean="0"/>
              <a:t>Farsightedness</a:t>
            </a:r>
          </a:p>
        </p:txBody>
      </p:sp>
      <p:sp>
        <p:nvSpPr>
          <p:cNvPr id="30723" name="Rectangle 3"/>
          <p:cNvSpPr>
            <a:spLocks noGrp="1" noChangeArrowheads="1"/>
          </p:cNvSpPr>
          <p:nvPr>
            <p:ph type="body" sz="half" idx="1"/>
          </p:nvPr>
        </p:nvSpPr>
        <p:spPr>
          <a:xfrm>
            <a:off x="539750" y="2017713"/>
            <a:ext cx="7920038" cy="4114800"/>
          </a:xfrm>
        </p:spPr>
        <p:txBody>
          <a:bodyPr/>
          <a:lstStyle/>
          <a:p>
            <a:pPr eaLnBrk="1" hangingPunct="1">
              <a:buFont typeface="Wingdings" panose="05000000000000000000" pitchFamily="2" charset="2"/>
              <a:buNone/>
            </a:pPr>
            <a:r>
              <a:rPr lang="en-CA" altLang="en-US" sz="2800" smtClean="0"/>
              <a:t>The inability of an eye to focus on near objects (usually because of either a failure of the ciliary muscles or decreased flexibility of the lens) is called </a:t>
            </a:r>
            <a:r>
              <a:rPr lang="en-CA" altLang="en-US" sz="2800" b="1" smtClean="0"/>
              <a:t>farsightedness</a:t>
            </a:r>
            <a:r>
              <a:rPr lang="en-CA" altLang="en-US" sz="2800" smtClean="0"/>
              <a:t> or </a:t>
            </a:r>
            <a:r>
              <a:rPr lang="en-CA" altLang="en-US" sz="2800" b="1" smtClean="0"/>
              <a:t>hyperopia.</a:t>
            </a:r>
          </a:p>
        </p:txBody>
      </p:sp>
      <p:pic>
        <p:nvPicPr>
          <p:cNvPr id="30724" name="Picture 7" descr="Farsightedness correction"/>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187450" y="4076700"/>
            <a:ext cx="6769100" cy="2436813"/>
          </a:xfr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eaLnBrk="1" hangingPunct="1"/>
            <a:r>
              <a:rPr lang="en-US" altLang="en-US" smtClean="0"/>
              <a:t>Notice the geese are blurry but the city is clear.</a:t>
            </a:r>
          </a:p>
        </p:txBody>
      </p:sp>
      <p:pic>
        <p:nvPicPr>
          <p:cNvPr id="31747" name="Picture 6" descr="Hyperop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133600"/>
            <a:ext cx="314325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CA" altLang="en-US" smtClean="0"/>
              <a:t>Nearsightedness</a:t>
            </a:r>
          </a:p>
        </p:txBody>
      </p:sp>
      <p:sp>
        <p:nvSpPr>
          <p:cNvPr id="32771" name="Rectangle 3"/>
          <p:cNvSpPr>
            <a:spLocks noGrp="1" noChangeArrowheads="1"/>
          </p:cNvSpPr>
          <p:nvPr>
            <p:ph type="body" sz="half" idx="1"/>
          </p:nvPr>
        </p:nvSpPr>
        <p:spPr>
          <a:xfrm>
            <a:off x="539750" y="2017713"/>
            <a:ext cx="7920038" cy="4114800"/>
          </a:xfrm>
        </p:spPr>
        <p:txBody>
          <a:bodyPr/>
          <a:lstStyle/>
          <a:p>
            <a:pPr eaLnBrk="1" hangingPunct="1">
              <a:buFont typeface="Wingdings" panose="05000000000000000000" pitchFamily="2" charset="2"/>
              <a:buNone/>
            </a:pPr>
            <a:r>
              <a:rPr lang="en-CA" altLang="en-US" sz="2800" smtClean="0"/>
              <a:t>The inability of an eye to focus on far objects (usually because of an elongated eyeball) is called </a:t>
            </a:r>
            <a:r>
              <a:rPr lang="en-CA" altLang="en-US" sz="2800" b="1" smtClean="0"/>
              <a:t>nearsightedness</a:t>
            </a:r>
            <a:r>
              <a:rPr lang="en-CA" altLang="en-US" sz="2800" smtClean="0"/>
              <a:t> or </a:t>
            </a:r>
            <a:r>
              <a:rPr lang="en-CA" altLang="en-US" sz="2800" b="1" smtClean="0"/>
              <a:t>myopia.</a:t>
            </a:r>
          </a:p>
        </p:txBody>
      </p:sp>
      <p:pic>
        <p:nvPicPr>
          <p:cNvPr id="32772" name="Picture 7" descr="Nearsightedness"/>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476375" y="3789363"/>
            <a:ext cx="5832475" cy="2235200"/>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1571625" y="304800"/>
            <a:ext cx="7004050" cy="1216025"/>
          </a:xfrm>
        </p:spPr>
        <p:txBody>
          <a:bodyPr/>
          <a:lstStyle/>
          <a:p>
            <a:pPr eaLnBrk="1" hangingPunct="1"/>
            <a:r>
              <a:rPr lang="en-US" altLang="en-US" smtClean="0"/>
              <a:t>Sclera</a:t>
            </a:r>
          </a:p>
        </p:txBody>
      </p:sp>
      <p:sp>
        <p:nvSpPr>
          <p:cNvPr id="6147" name="Rectangle 5"/>
          <p:cNvSpPr>
            <a:spLocks noGrp="1" noChangeArrowheads="1"/>
          </p:cNvSpPr>
          <p:nvPr>
            <p:ph sz="half" idx="1"/>
          </p:nvPr>
        </p:nvSpPr>
        <p:spPr/>
        <p:txBody>
          <a:bodyPr/>
          <a:lstStyle/>
          <a:p>
            <a:pPr eaLnBrk="1" hangingPunct="1"/>
            <a:endParaRPr lang="en-US" altLang="en-US" sz="2200" smtClean="0"/>
          </a:p>
        </p:txBody>
      </p:sp>
      <p:sp>
        <p:nvSpPr>
          <p:cNvPr id="6148" name="Rectangle 6"/>
          <p:cNvSpPr>
            <a:spLocks noGrp="1" noChangeArrowheads="1"/>
          </p:cNvSpPr>
          <p:nvPr>
            <p:ph type="body" sz="half" idx="2"/>
          </p:nvPr>
        </p:nvSpPr>
        <p:spPr>
          <a:xfrm>
            <a:off x="4495800" y="1752600"/>
            <a:ext cx="4071938" cy="4267200"/>
          </a:xfrm>
        </p:spPr>
        <p:txBody>
          <a:bodyPr/>
          <a:lstStyle/>
          <a:p>
            <a:pPr eaLnBrk="1" hangingPunct="1"/>
            <a:r>
              <a:rPr lang="en-US" altLang="en-US" sz="2200" smtClean="0"/>
              <a:t>The white part of the eyeball is called the </a:t>
            </a:r>
            <a:r>
              <a:rPr lang="en-US" altLang="en-US" sz="2200" b="1" smtClean="0"/>
              <a:t>sclera</a:t>
            </a:r>
            <a:r>
              <a:rPr lang="en-US" altLang="en-US" sz="2200" smtClean="0"/>
              <a:t> (say: </a:t>
            </a:r>
            <a:r>
              <a:rPr lang="en-US" altLang="en-US" sz="2200" b="1" smtClean="0"/>
              <a:t>sklair</a:t>
            </a:r>
            <a:r>
              <a:rPr lang="en-US" altLang="en-US" sz="2200" smtClean="0"/>
              <a:t>-uh). The sclera is made of a tough material and has the important job of covering most of the eyeball. Think of the sclera as your eyeball's outer coat. </a:t>
            </a:r>
          </a:p>
        </p:txBody>
      </p:sp>
      <p:pic>
        <p:nvPicPr>
          <p:cNvPr id="6149" name="Picture 8" descr="DT110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828800"/>
            <a:ext cx="4114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1000" fill="hold"/>
                                        <p:tgtEl>
                                          <p:spTgt spid="10244"/>
                                        </p:tgtEl>
                                        <p:attrNameLst>
                                          <p:attrName>ppt_w</p:attrName>
                                        </p:attrNameLst>
                                      </p:cBhvr>
                                      <p:tavLst>
                                        <p:tav tm="0">
                                          <p:val>
                                            <p:strVal val="#ppt_w*0.70"/>
                                          </p:val>
                                        </p:tav>
                                        <p:tav tm="100000">
                                          <p:val>
                                            <p:strVal val="#ppt_w"/>
                                          </p:val>
                                        </p:tav>
                                      </p:tavLst>
                                    </p:anim>
                                    <p:anim calcmode="lin" valueType="num">
                                      <p:cBhvr>
                                        <p:cTn id="8" dur="1000" fill="hold"/>
                                        <p:tgtEl>
                                          <p:spTgt spid="10244"/>
                                        </p:tgtEl>
                                        <p:attrNameLst>
                                          <p:attrName>ppt_h</p:attrName>
                                        </p:attrNameLst>
                                      </p:cBhvr>
                                      <p:tavLst>
                                        <p:tav tm="0">
                                          <p:val>
                                            <p:strVal val="#ppt_h"/>
                                          </p:val>
                                        </p:tav>
                                        <p:tav tm="100000">
                                          <p:val>
                                            <p:strVal val="#ppt_h"/>
                                          </p:val>
                                        </p:tav>
                                      </p:tavLst>
                                    </p:anim>
                                    <p:animEffect transition="in" filter="fade">
                                      <p:cBhvr>
                                        <p:cTn id="9" dur="10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CA" altLang="en-US" smtClean="0"/>
              <a:t>Nearsightedness</a:t>
            </a:r>
          </a:p>
        </p:txBody>
      </p:sp>
      <p:sp>
        <p:nvSpPr>
          <p:cNvPr id="33795" name="Rectangle 3"/>
          <p:cNvSpPr>
            <a:spLocks noGrp="1" noChangeArrowheads="1"/>
          </p:cNvSpPr>
          <p:nvPr>
            <p:ph type="body" sz="half" idx="1"/>
          </p:nvPr>
        </p:nvSpPr>
        <p:spPr>
          <a:xfrm>
            <a:off x="539750" y="2017713"/>
            <a:ext cx="7920038" cy="4114800"/>
          </a:xfrm>
        </p:spPr>
        <p:txBody>
          <a:bodyPr/>
          <a:lstStyle/>
          <a:p>
            <a:pPr eaLnBrk="1" hangingPunct="1">
              <a:buFont typeface="Wingdings" panose="05000000000000000000" pitchFamily="2" charset="2"/>
              <a:buNone/>
            </a:pPr>
            <a:r>
              <a:rPr lang="en-CA" altLang="en-US" sz="2800" smtClean="0"/>
              <a:t>The inability of an eye to focus on far objects (usually because of an elongated eyeball) is called </a:t>
            </a:r>
            <a:r>
              <a:rPr lang="en-CA" altLang="en-US" sz="2800" b="1" smtClean="0"/>
              <a:t>nearsightedness</a:t>
            </a:r>
            <a:r>
              <a:rPr lang="en-CA" altLang="en-US" sz="2800" smtClean="0"/>
              <a:t> or </a:t>
            </a:r>
            <a:r>
              <a:rPr lang="en-CA" altLang="en-US" sz="2800" b="1" smtClean="0"/>
              <a:t>myopia.</a:t>
            </a:r>
          </a:p>
        </p:txBody>
      </p:sp>
      <p:pic>
        <p:nvPicPr>
          <p:cNvPr id="33796" name="Picture 7" descr="Nearsightedness correction"/>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187450" y="3716338"/>
            <a:ext cx="6985000" cy="2309812"/>
          </a:xfr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pPr eaLnBrk="1" hangingPunct="1"/>
            <a:r>
              <a:rPr lang="en-US" altLang="en-US" sz="3400" smtClean="0"/>
              <a:t>Notice geese are clear but the city is blurry.</a:t>
            </a:r>
          </a:p>
        </p:txBody>
      </p:sp>
      <p:pic>
        <p:nvPicPr>
          <p:cNvPr id="34819" name="Picture 6" descr="myop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828800"/>
            <a:ext cx="4176713" cy="433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Eye Glasses</a:t>
            </a:r>
          </a:p>
        </p:txBody>
      </p:sp>
      <p:sp>
        <p:nvSpPr>
          <p:cNvPr id="35843" name="Rectangle 3"/>
          <p:cNvSpPr>
            <a:spLocks noGrp="1" noChangeArrowheads="1"/>
          </p:cNvSpPr>
          <p:nvPr>
            <p:ph type="body" idx="1"/>
          </p:nvPr>
        </p:nvSpPr>
        <p:spPr>
          <a:xfrm>
            <a:off x="566738" y="2971800"/>
            <a:ext cx="8001000" cy="3048000"/>
          </a:xfrm>
        </p:spPr>
        <p:txBody>
          <a:bodyPr/>
          <a:lstStyle/>
          <a:p>
            <a:pPr eaLnBrk="1" hangingPunct="1">
              <a:lnSpc>
                <a:spcPct val="80000"/>
              </a:lnSpc>
            </a:pPr>
            <a:r>
              <a:rPr lang="en-US" altLang="en-US" sz="2600" smtClean="0"/>
              <a:t>To correct this fuzzy vision, many people, including many kids, wear glasses. Glasses help the eyes focus images correctly on the retina and allow someone to see clearly. As adults get older, their eyes change shape and they often need glasses to see things up close or far away. Most older people you know - like your grandparents - probably wear glasses.</a:t>
            </a:r>
          </a:p>
        </p:txBody>
      </p:sp>
      <p:pic>
        <p:nvPicPr>
          <p:cNvPr id="35844" name="Picture 5" descr="NVS35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04800"/>
            <a:ext cx="3286125" cy="251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endParaRPr lang="en-US" altLang="en-US" smtClean="0"/>
          </a:p>
        </p:txBody>
      </p:sp>
      <p:sp>
        <p:nvSpPr>
          <p:cNvPr id="36867" name="Content Placeholder 2"/>
          <p:cNvSpPr>
            <a:spLocks noGrp="1"/>
          </p:cNvSpPr>
          <p:nvPr>
            <p:ph idx="1"/>
          </p:nvPr>
        </p:nvSpPr>
        <p:spPr/>
        <p:txBody>
          <a:bodyPr/>
          <a:lstStyle/>
          <a:p>
            <a:endParaRPr lang="en-US" altLang="en-US" smtClean="0"/>
          </a:p>
        </p:txBody>
      </p:sp>
      <p:pic>
        <p:nvPicPr>
          <p:cNvPr id="36868" name="Picture 2" descr="http://www.math.ubc.ca/~cass/courses/m309-01a/chu/Applications/eye-glass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0" y="1643063"/>
            <a:ext cx="6481763" cy="482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Look very closely at the white of the eye, and you'll see lines that look like tiny pink threads. These are blood vessels, the tiny tubes that deliver blood, to the sclera.</a:t>
            </a:r>
          </a:p>
          <a:p>
            <a:pPr eaLnBrk="1" hangingPunct="1"/>
            <a:endParaRPr lang="en-US" altLang="en-US" smtClean="0"/>
          </a:p>
        </p:txBody>
      </p:sp>
      <p:pic>
        <p:nvPicPr>
          <p:cNvPr id="7172" name="Picture 5" descr="105-033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4938" y="4214813"/>
            <a:ext cx="365760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CA" altLang="en-US" smtClean="0"/>
              <a:t>The Anatomy of the Eye</a:t>
            </a:r>
          </a:p>
        </p:txBody>
      </p:sp>
      <p:sp>
        <p:nvSpPr>
          <p:cNvPr id="8195" name="Rectangle 3"/>
          <p:cNvSpPr>
            <a:spLocks noGrp="1" noChangeArrowheads="1"/>
          </p:cNvSpPr>
          <p:nvPr>
            <p:ph type="body" sz="half" idx="1"/>
          </p:nvPr>
        </p:nvSpPr>
        <p:spPr>
          <a:xfrm>
            <a:off x="539750" y="2017713"/>
            <a:ext cx="4537075" cy="4114800"/>
          </a:xfrm>
        </p:spPr>
        <p:txBody>
          <a:bodyPr/>
          <a:lstStyle/>
          <a:p>
            <a:pPr eaLnBrk="1" hangingPunct="1">
              <a:buFont typeface="Wingdings" panose="05000000000000000000" pitchFamily="2" charset="2"/>
              <a:buNone/>
            </a:pPr>
            <a:r>
              <a:rPr lang="en-CA" altLang="en-US" sz="2800" smtClean="0"/>
              <a:t>Light entering the eye first meets the </a:t>
            </a:r>
            <a:r>
              <a:rPr lang="en-CA" altLang="en-US" sz="2800" b="1" smtClean="0"/>
              <a:t>cornea</a:t>
            </a:r>
            <a:r>
              <a:rPr lang="en-CA" altLang="en-US" sz="2800" smtClean="0"/>
              <a:t>, a thin protective membrane (refractive index 1.38); it passes through fluid to the </a:t>
            </a:r>
            <a:r>
              <a:rPr lang="en-CA" altLang="en-US" sz="2800" b="1" smtClean="0"/>
              <a:t>crystalline lens</a:t>
            </a:r>
            <a:r>
              <a:rPr lang="en-CA" altLang="en-US" sz="2800" smtClean="0"/>
              <a:t> (1.44), the shape of which can be adjusted by the </a:t>
            </a:r>
            <a:r>
              <a:rPr lang="en-CA" altLang="en-US" sz="2800" b="1" smtClean="0"/>
              <a:t>ciliary muscles</a:t>
            </a:r>
            <a:r>
              <a:rPr lang="en-CA" altLang="en-US" sz="2800" smtClean="0"/>
              <a:t>.</a:t>
            </a:r>
          </a:p>
        </p:txBody>
      </p:sp>
      <p:pic>
        <p:nvPicPr>
          <p:cNvPr id="8196"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263" y="2060575"/>
            <a:ext cx="3600450"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CA" altLang="en-US" smtClean="0"/>
              <a:t>The Anatomy of the Eye</a:t>
            </a:r>
          </a:p>
        </p:txBody>
      </p:sp>
      <p:sp>
        <p:nvSpPr>
          <p:cNvPr id="9219" name="Rectangle 3"/>
          <p:cNvSpPr>
            <a:spLocks noGrp="1" noChangeArrowheads="1"/>
          </p:cNvSpPr>
          <p:nvPr>
            <p:ph type="body" sz="half" idx="1"/>
          </p:nvPr>
        </p:nvSpPr>
        <p:spPr>
          <a:xfrm>
            <a:off x="539750" y="2017713"/>
            <a:ext cx="5032375" cy="4114800"/>
          </a:xfrm>
        </p:spPr>
        <p:txBody>
          <a:bodyPr/>
          <a:lstStyle/>
          <a:p>
            <a:pPr eaLnBrk="1" hangingPunct="1">
              <a:buFont typeface="Wingdings" panose="05000000000000000000" pitchFamily="2" charset="2"/>
              <a:buNone/>
            </a:pPr>
            <a:r>
              <a:rPr lang="en-US" altLang="en-US" sz="2800" smtClean="0"/>
              <a:t> Unlike the rest of the sclera, which is white, the cornea is transparent, or completely clear, which lets light travel through it. Like clear glass, the cornea gives your eye a clear window to view the world through</a:t>
            </a:r>
            <a:endParaRPr lang="en-CA" altLang="en-US" sz="2800" smtClean="0"/>
          </a:p>
        </p:txBody>
      </p:sp>
      <p:pic>
        <p:nvPicPr>
          <p:cNvPr id="9220"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4988" y="2060575"/>
            <a:ext cx="3133725"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pPr eaLnBrk="1" hangingPunct="1"/>
            <a:r>
              <a:rPr lang="en-US" altLang="en-US" smtClean="0"/>
              <a:t>IRIS</a:t>
            </a:r>
          </a:p>
        </p:txBody>
      </p:sp>
      <p:sp>
        <p:nvSpPr>
          <p:cNvPr id="10243" name="Rectangle 5"/>
          <p:cNvSpPr>
            <a:spLocks noGrp="1" noChangeArrowheads="1"/>
          </p:cNvSpPr>
          <p:nvPr>
            <p:ph type="body" sz="half" idx="1"/>
          </p:nvPr>
        </p:nvSpPr>
        <p:spPr/>
        <p:txBody>
          <a:bodyPr/>
          <a:lstStyle/>
          <a:p>
            <a:pPr eaLnBrk="1" hangingPunct="1">
              <a:lnSpc>
                <a:spcPct val="90000"/>
              </a:lnSpc>
            </a:pPr>
            <a:r>
              <a:rPr lang="en-US" altLang="en-US" sz="2600" smtClean="0"/>
              <a:t>Behind the cornea are the iris and the pupil. The </a:t>
            </a:r>
            <a:r>
              <a:rPr lang="en-US" altLang="en-US" sz="2600" b="1" smtClean="0"/>
              <a:t>iris</a:t>
            </a:r>
            <a:r>
              <a:rPr lang="en-US" altLang="en-US" sz="2600" smtClean="0"/>
              <a:t> (say: </a:t>
            </a:r>
            <a:r>
              <a:rPr lang="en-US" altLang="en-US" sz="2600" b="1" smtClean="0"/>
              <a:t>eye</a:t>
            </a:r>
            <a:r>
              <a:rPr lang="en-US" altLang="en-US" sz="2600" smtClean="0"/>
              <a:t>-riss) is the colorful part of the eye. When we say a person has blue eyes, we really mean the person has blue irises! </a:t>
            </a:r>
          </a:p>
        </p:txBody>
      </p:sp>
      <p:sp>
        <p:nvSpPr>
          <p:cNvPr id="10244" name="Rectangle 6"/>
          <p:cNvSpPr>
            <a:spLocks noGrp="1" noChangeArrowheads="1"/>
          </p:cNvSpPr>
          <p:nvPr>
            <p:ph sz="half" idx="2"/>
          </p:nvPr>
        </p:nvSpPr>
        <p:spPr/>
        <p:txBody>
          <a:bodyPr/>
          <a:lstStyle/>
          <a:p>
            <a:pPr eaLnBrk="1" hangingPunct="1">
              <a:lnSpc>
                <a:spcPct val="90000"/>
              </a:lnSpc>
            </a:pPr>
            <a:endParaRPr lang="en-US" altLang="en-US" sz="2600" smtClean="0"/>
          </a:p>
        </p:txBody>
      </p:sp>
      <p:pic>
        <p:nvPicPr>
          <p:cNvPr id="10245" name="Picture 8" descr="051128_eye_graphic_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676400"/>
            <a:ext cx="4038600" cy="398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CA" altLang="en-US" smtClean="0"/>
              <a:t>The Anatomy of the Eye</a:t>
            </a:r>
          </a:p>
        </p:txBody>
      </p:sp>
      <p:sp>
        <p:nvSpPr>
          <p:cNvPr id="11267" name="Rectangle 3"/>
          <p:cNvSpPr>
            <a:spLocks noGrp="1" noChangeArrowheads="1"/>
          </p:cNvSpPr>
          <p:nvPr>
            <p:ph type="body" sz="half" idx="1"/>
          </p:nvPr>
        </p:nvSpPr>
        <p:spPr>
          <a:xfrm>
            <a:off x="539750" y="2017713"/>
            <a:ext cx="4537075" cy="4114800"/>
          </a:xfrm>
        </p:spPr>
        <p:txBody>
          <a:bodyPr/>
          <a:lstStyle/>
          <a:p>
            <a:pPr eaLnBrk="1" hangingPunct="1">
              <a:buFont typeface="Wingdings" panose="05000000000000000000" pitchFamily="2" charset="2"/>
              <a:buNone/>
            </a:pPr>
            <a:r>
              <a:rPr lang="en-CA" altLang="en-US" sz="2800" smtClean="0"/>
              <a:t>The iris is a muscle.The amount of light entering the eye can be controlled by the </a:t>
            </a:r>
            <a:r>
              <a:rPr lang="en-CA" altLang="en-US" sz="2800" b="1" smtClean="0"/>
              <a:t>iris</a:t>
            </a:r>
            <a:r>
              <a:rPr lang="en-CA" altLang="en-US" sz="2800" smtClean="0"/>
              <a:t> (the coloured part of the eye) which can dilate to admit more light.</a:t>
            </a:r>
          </a:p>
          <a:p>
            <a:pPr eaLnBrk="1" hangingPunct="1">
              <a:buFont typeface="Wingdings" panose="05000000000000000000" pitchFamily="2" charset="2"/>
              <a:buNone/>
            </a:pPr>
            <a:endParaRPr lang="en-CA" altLang="en-US" sz="2800" smtClean="0"/>
          </a:p>
          <a:p>
            <a:pPr eaLnBrk="1" hangingPunct="1">
              <a:buFont typeface="Wingdings" panose="05000000000000000000" pitchFamily="2" charset="2"/>
              <a:buNone/>
            </a:pPr>
            <a:r>
              <a:rPr lang="en-CA" altLang="en-US" sz="2800" smtClean="0"/>
              <a:t>What about the black part of the eye?</a:t>
            </a:r>
          </a:p>
        </p:txBody>
      </p:sp>
      <p:pic>
        <p:nvPicPr>
          <p:cNvPr id="1126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2019300"/>
            <a:ext cx="3671888"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CA" altLang="en-US" smtClean="0"/>
              <a:t>The Anatomy of the Eye</a:t>
            </a:r>
          </a:p>
        </p:txBody>
      </p:sp>
      <p:sp>
        <p:nvSpPr>
          <p:cNvPr id="12291" name="Rectangle 3"/>
          <p:cNvSpPr>
            <a:spLocks noGrp="1" noChangeArrowheads="1"/>
          </p:cNvSpPr>
          <p:nvPr>
            <p:ph type="body" sz="half" idx="1"/>
          </p:nvPr>
        </p:nvSpPr>
        <p:spPr>
          <a:xfrm>
            <a:off x="539750" y="2017713"/>
            <a:ext cx="4537075" cy="4114800"/>
          </a:xfrm>
        </p:spPr>
        <p:txBody>
          <a:bodyPr/>
          <a:lstStyle/>
          <a:p>
            <a:pPr eaLnBrk="1" hangingPunct="1">
              <a:lnSpc>
                <a:spcPct val="90000"/>
              </a:lnSpc>
              <a:buFont typeface="Wingdings" panose="05000000000000000000" pitchFamily="2" charset="2"/>
              <a:buNone/>
            </a:pPr>
            <a:r>
              <a:rPr lang="en-CA" altLang="en-US" sz="2800" smtClean="0"/>
              <a:t>The black part of the eye, or the </a:t>
            </a:r>
            <a:r>
              <a:rPr lang="en-CA" altLang="en-US" sz="2800" b="1" smtClean="0"/>
              <a:t>pupil</a:t>
            </a:r>
            <a:r>
              <a:rPr lang="en-CA" altLang="en-US" sz="2800" smtClean="0"/>
              <a:t>, is not a proper anatomical part of the eye.  It is just the opening for the light and appears black because all incident light is absorbed and not reflected back at the observer.</a:t>
            </a:r>
          </a:p>
        </p:txBody>
      </p:sp>
      <p:pic>
        <p:nvPicPr>
          <p:cNvPr id="1229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2019300"/>
            <a:ext cx="3671888"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492</TotalTime>
  <Words>1365</Words>
  <Application>Microsoft Office PowerPoint</Application>
  <PresentationFormat>On-screen Show (4:3)</PresentationFormat>
  <Paragraphs>66</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Tahoma</vt:lpstr>
      <vt:lpstr>Arial</vt:lpstr>
      <vt:lpstr>Wingdings</vt:lpstr>
      <vt:lpstr>Calibri</vt:lpstr>
      <vt:lpstr>Times New Roman</vt:lpstr>
      <vt:lpstr>Blends</vt:lpstr>
      <vt:lpstr>The Eye</vt:lpstr>
      <vt:lpstr> Anatomy of the Eye</vt:lpstr>
      <vt:lpstr>Sclera</vt:lpstr>
      <vt:lpstr>PowerPoint Presentation</vt:lpstr>
      <vt:lpstr>The Anatomy of the Eye</vt:lpstr>
      <vt:lpstr>The Anatomy of the Eye</vt:lpstr>
      <vt:lpstr>IRIS</vt:lpstr>
      <vt:lpstr>The Anatomy of the Eye</vt:lpstr>
      <vt:lpstr>The Anatomy of the Eye</vt:lpstr>
      <vt:lpstr>PowerPoint Presentation</vt:lpstr>
      <vt:lpstr>PowerPoint Presentation</vt:lpstr>
      <vt:lpstr>PowerPoint Presentation</vt:lpstr>
      <vt:lpstr>The lens</vt:lpstr>
      <vt:lpstr>VITREOUS BODY </vt:lpstr>
      <vt:lpstr>The Anatomy of the Eye</vt:lpstr>
      <vt:lpstr>Rods and Cones</vt:lpstr>
      <vt:lpstr>The Periphery of Vision</vt:lpstr>
      <vt:lpstr>Rods and Cones</vt:lpstr>
      <vt:lpstr>Colour Blindness</vt:lpstr>
      <vt:lpstr>The Blind Spot</vt:lpstr>
      <vt:lpstr>The Blind Spot</vt:lpstr>
      <vt:lpstr>Image Formation</vt:lpstr>
      <vt:lpstr>Image Formation</vt:lpstr>
      <vt:lpstr>Image Formation</vt:lpstr>
      <vt:lpstr>Accommodation</vt:lpstr>
      <vt:lpstr>Farsightedness</vt:lpstr>
      <vt:lpstr>Farsightedness</vt:lpstr>
      <vt:lpstr>Notice the geese are blurry but the city is clear.</vt:lpstr>
      <vt:lpstr>Nearsightedness</vt:lpstr>
      <vt:lpstr>Nearsightedness</vt:lpstr>
      <vt:lpstr>Notice geese are clear but the city is blurry.</vt:lpstr>
      <vt:lpstr>Eye Glasses</vt:lpstr>
      <vt:lpstr>PowerPoint Presentation</vt:lpstr>
    </vt:vector>
  </TitlesOfParts>
  <Company>McMaster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Eye</dc:title>
  <dc:creator>User</dc:creator>
  <cp:lastModifiedBy>Tanya Peden</cp:lastModifiedBy>
  <cp:revision>31</cp:revision>
  <cp:lastPrinted>1601-01-01T00:00:00Z</cp:lastPrinted>
  <dcterms:created xsi:type="dcterms:W3CDTF">2007-05-21T22:05:15Z</dcterms:created>
  <dcterms:modified xsi:type="dcterms:W3CDTF">2014-12-09T20:31:30Z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